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 id="2147483673" r:id="rId5"/>
  </p:sldMasterIdLst>
  <p:notesMasterIdLst>
    <p:notesMasterId r:id="rId16"/>
  </p:notesMasterIdLst>
  <p:handoutMasterIdLst>
    <p:handoutMasterId r:id="rId17"/>
  </p:handoutMasterIdLst>
  <p:sldIdLst>
    <p:sldId id="260" r:id="rId6"/>
    <p:sldId id="276" r:id="rId7"/>
    <p:sldId id="329" r:id="rId8"/>
    <p:sldId id="333" r:id="rId9"/>
    <p:sldId id="472" r:id="rId10"/>
    <p:sldId id="417" r:id="rId11"/>
    <p:sldId id="468" r:id="rId12"/>
    <p:sldId id="470" r:id="rId13"/>
    <p:sldId id="471" r:id="rId14"/>
    <p:sldId id="328" r:id="rId15"/>
  </p:sldIdLst>
  <p:sldSz cx="12192000" cy="6858000"/>
  <p:notesSz cx="9296400" cy="70104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91"/>
    <a:srgbClr val="F57814"/>
    <a:srgbClr val="FBB43E"/>
    <a:srgbClr val="FFB351"/>
    <a:srgbClr val="539ED0"/>
    <a:srgbClr val="649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0"/>
    <p:restoredTop sz="69328" autoAdjust="0"/>
  </p:normalViewPr>
  <p:slideViewPr>
    <p:cSldViewPr snapToGrid="0" snapToObjects="1">
      <p:cViewPr varScale="1">
        <p:scale>
          <a:sx n="45" d="100"/>
          <a:sy n="45" d="100"/>
        </p:scale>
        <p:origin x="1068"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19" d="100"/>
          <a:sy n="119" d="100"/>
        </p:scale>
        <p:origin x="236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6347" y="0"/>
            <a:ext cx="4028440" cy="352143"/>
          </a:xfrm>
          <a:prstGeom prst="rect">
            <a:avLst/>
          </a:prstGeom>
        </p:spPr>
        <p:txBody>
          <a:bodyPr vert="horz" lIns="93177" tIns="46589" rIns="93177" bIns="46589" rtlCol="0"/>
          <a:lstStyle>
            <a:lvl1pPr algn="r">
              <a:defRPr sz="1200"/>
            </a:lvl1pPr>
          </a:lstStyle>
          <a:p>
            <a:fld id="{28E10100-14E3-D647-84FF-F8CB4A92EEE3}" type="datetimeFigureOut">
              <a:rPr lang="en-US" smtClean="0"/>
              <a:t>1/23/2020</a:t>
            </a:fld>
            <a:endParaRPr lang="en-US"/>
          </a:p>
        </p:txBody>
      </p:sp>
      <p:sp>
        <p:nvSpPr>
          <p:cNvPr id="4" name="Footer Placeholder 3"/>
          <p:cNvSpPr>
            <a:spLocks noGrp="1"/>
          </p:cNvSpPr>
          <p:nvPr>
            <p:ph type="ftr" sz="quarter" idx="2"/>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6347" y="6658258"/>
            <a:ext cx="4028440" cy="352142"/>
          </a:xfrm>
          <a:prstGeom prst="rect">
            <a:avLst/>
          </a:prstGeom>
        </p:spPr>
        <p:txBody>
          <a:bodyPr vert="horz" lIns="93177" tIns="46589" rIns="93177" bIns="46589" rtlCol="0" anchor="b"/>
          <a:lstStyle>
            <a:lvl1pPr algn="r">
              <a:defRPr sz="1200"/>
            </a:lvl1pPr>
          </a:lstStyle>
          <a:p>
            <a:fld id="{27404484-2D14-8147-A2DC-EBF549FB1979}" type="slidenum">
              <a:rPr lang="en-US" smtClean="0"/>
              <a:t>‹#›</a:t>
            </a:fld>
            <a:endParaRPr lang="en-US"/>
          </a:p>
        </p:txBody>
      </p:sp>
    </p:spTree>
    <p:extLst>
      <p:ext uri="{BB962C8B-B14F-4D97-AF65-F5344CB8AC3E}">
        <p14:creationId xmlns:p14="http://schemas.microsoft.com/office/powerpoint/2010/main" val="688804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6DBCEA2A-B16D-F446-9BF6-799BE5083711}" type="datetimeFigureOut">
              <a:rPr lang="en-US" smtClean="0"/>
              <a:t>1/23/2020</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7AC2BE64-911F-3D4B-A781-15E4A6542559}" type="slidenum">
              <a:rPr lang="en-US" smtClean="0"/>
              <a:t>‹#›</a:t>
            </a:fld>
            <a:endParaRPr lang="en-US"/>
          </a:p>
        </p:txBody>
      </p:sp>
    </p:spTree>
    <p:extLst>
      <p:ext uri="{BB962C8B-B14F-4D97-AF65-F5344CB8AC3E}">
        <p14:creationId xmlns:p14="http://schemas.microsoft.com/office/powerpoint/2010/main" val="1725827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2BE64-911F-3D4B-A781-15E4A6542559}" type="slidenum">
              <a:rPr lang="en-US" smtClean="0"/>
              <a:t>1</a:t>
            </a:fld>
            <a:endParaRPr lang="en-US"/>
          </a:p>
        </p:txBody>
      </p:sp>
    </p:spTree>
    <p:extLst>
      <p:ext uri="{BB962C8B-B14F-4D97-AF65-F5344CB8AC3E}">
        <p14:creationId xmlns:p14="http://schemas.microsoft.com/office/powerpoint/2010/main" val="1796928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2BE64-911F-3D4B-A781-15E4A6542559}" type="slidenum">
              <a:rPr lang="en-US" smtClean="0"/>
              <a:t>10</a:t>
            </a:fld>
            <a:endParaRPr lang="en-US"/>
          </a:p>
        </p:txBody>
      </p:sp>
    </p:spTree>
    <p:extLst>
      <p:ext uri="{BB962C8B-B14F-4D97-AF65-F5344CB8AC3E}">
        <p14:creationId xmlns:p14="http://schemas.microsoft.com/office/powerpoint/2010/main" val="505400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While successful 2Gen work requires ALL parts of the model Ascend at the Aspen Institute puts forward, we recognize that in order to alleviate poverty, two critical components are required—those that are bigger than others in this graphic: </a:t>
            </a:r>
          </a:p>
          <a:p>
            <a:pPr marL="628650" lvl="1" indent="-171450">
              <a:buFont typeface="Arial" panose="020B0604020202020204" pitchFamily="34" charset="0"/>
              <a:buChar char="•"/>
            </a:pPr>
            <a:r>
              <a:rPr lang="en-US" dirty="0"/>
              <a:t> High quality early childhood [a point of focus]. As I mentioned, K-12 programming and some focus on growing youth of a high-quality nature is required as well. For service providers, Early Childhood Education is resourced differently than K-12 education, which is why, I suspect, it’s highlighted specifically in this context. That said, programming that serves those opportunity youth between the ages of 14-24 we spoke of last webinar, and those who are taking advantage of programs in supplement or in place of traditional school programming play important roles, as well. </a:t>
            </a:r>
          </a:p>
          <a:p>
            <a:pPr marL="628650" lvl="1" indent="-171450">
              <a:buFont typeface="Arial" panose="020B0604020202020204" pitchFamily="34" charset="0"/>
              <a:buChar char="•"/>
            </a:pPr>
            <a:r>
              <a:rPr lang="en-US" dirty="0"/>
              <a:t>Post-secondary and Employment Pathways—for adults and, in the case of kids, building toward that end.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Economic Assets—the development of those required tangible necessities and resources.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Rather than focusing on what is required to build or going into the key components of effective early childhood education programming (a topic many of you are well familiar with) or principles of adult basic education or training programs, I want instead to focus on how these work together to achieve the intended, ultimate outcome of achieving an interruption in intergenerational poverty and moving families to a position where they thrive (rather than just survive). </a:t>
            </a:r>
          </a:p>
          <a:p>
            <a:pPr marL="628650" lvl="1" indent="-171450">
              <a:buFont typeface="Arial" panose="020B0604020202020204" pitchFamily="34" charset="0"/>
              <a:buChar char="•"/>
            </a:pPr>
            <a:endParaRPr lang="en-US" dirty="0"/>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AC2BE64-911F-3D4B-A781-15E4A6542559}" type="slidenum">
              <a:rPr lang="en-US" smtClean="0"/>
              <a:t>2</a:t>
            </a:fld>
            <a:endParaRPr lang="en-US"/>
          </a:p>
        </p:txBody>
      </p:sp>
    </p:spTree>
    <p:extLst>
      <p:ext uri="{BB962C8B-B14F-4D97-AF65-F5344CB8AC3E}">
        <p14:creationId xmlns:p14="http://schemas.microsoft.com/office/powerpoint/2010/main" val="3302000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us to consider how we might transform approaches to programming, evaluation, and design in order to achieve a focus on the whole family. Today, I’ll walk us through some history (in which CAAs played a critical role—really the founding organizational environments for 2-Gen work back in the mid-60’s), a consideration of the various actors in 2-Gen work, and the intended outcomes. As we are discussing this, I’d like you to be thinking about programming within your organizations or those you support, and how you are/are not incorporating some of this already. I will open the line up for discussion when we get to a point in the second section of our webinar today. </a:t>
            </a:r>
          </a:p>
        </p:txBody>
      </p:sp>
      <p:sp>
        <p:nvSpPr>
          <p:cNvPr id="4" name="Slide Number Placeholder 3"/>
          <p:cNvSpPr>
            <a:spLocks noGrp="1"/>
          </p:cNvSpPr>
          <p:nvPr>
            <p:ph type="sldNum" sz="quarter" idx="5"/>
          </p:nvPr>
        </p:nvSpPr>
        <p:spPr/>
        <p:txBody>
          <a:bodyPr/>
          <a:lstStyle/>
          <a:p>
            <a:fld id="{7AC2BE64-911F-3D4B-A781-15E4A6542559}" type="slidenum">
              <a:rPr lang="en-US" smtClean="0"/>
              <a:t>3</a:t>
            </a:fld>
            <a:endParaRPr lang="en-US"/>
          </a:p>
        </p:txBody>
      </p:sp>
    </p:spTree>
    <p:extLst>
      <p:ext uri="{BB962C8B-B14F-4D97-AF65-F5344CB8AC3E}">
        <p14:creationId xmlns:p14="http://schemas.microsoft.com/office/powerpoint/2010/main" val="3758310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These five principles should be embedded into 2Gen programs, policies, and strategies:</a:t>
            </a:r>
          </a:p>
          <a:p>
            <a:endParaRPr lang="en-US" dirty="0"/>
          </a:p>
          <a:p>
            <a:pPr marL="0" indent="0">
              <a:buNone/>
            </a:pPr>
            <a:r>
              <a:rPr lang="en-US" sz="1200" b="0" i="0" kern="1200" dirty="0">
                <a:solidFill>
                  <a:schemeClr val="tx1"/>
                </a:solidFill>
                <a:effectLst/>
                <a:latin typeface="+mn-lt"/>
                <a:ea typeface="+mn-ea"/>
                <a:cs typeface="+mn-cs"/>
              </a:rPr>
              <a:t>is done through the collection of data on both adults and children members of the same family and paying attention to the interconnectedness or how one affects the other. </a:t>
            </a:r>
          </a:p>
          <a:p>
            <a:r>
              <a:rPr lang="en-US" sz="1200" b="0" i="0" kern="1200" dirty="0">
                <a:solidFill>
                  <a:schemeClr val="tx1"/>
                </a:solidFill>
                <a:effectLst/>
                <a:latin typeface="+mn-lt"/>
                <a:ea typeface="+mn-ea"/>
                <a:cs typeface="+mn-cs"/>
              </a:rPr>
              <a:t>from principles to practice to policy — is a commitment to listen to families and ensure and structures that support parents; parents themselves fuel and create their family’s successful path toward economic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3. Ensure equity</a:t>
            </a:r>
            <a:r>
              <a:rPr lang="en-US" sz="1200" b="0" i="0" kern="1200" dirty="0">
                <a:solidFill>
                  <a:schemeClr val="tx1"/>
                </a:solidFill>
                <a:effectLst/>
                <a:latin typeface="+mn-lt"/>
                <a:ea typeface="+mn-ea"/>
                <a:cs typeface="+mn-cs"/>
              </a:rPr>
              <a:t>. The Community Action Partnerships work on 2Gen Principles to Practice in Minnesota talks about this in a slightly different way and defines the principle as “Recognizing and responding to inequity.” Two-generation strategies should evaluate and fix structural problems that create gender and/or racial and ethnic disparities in the ways that programs provide services and assistance. Many current funding streams and policies do not reflect the demographic realities of 21st century American families, where one in four U.S. children is growing up in a single-parent family, many headed by women, and where children and parents of color are disproportionately low-income.  The Minnesota partnership also includes a related principle in their work—”Provide opportunity for culturally relevant and customized services.” They suggest that families have complex histories and that adaptations of programming and practice are critical in order to respect the meaning of those family identities.</a:t>
            </a:r>
            <a:endParaRPr lang="en-US" dirty="0"/>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4. Foster innovation and evidence together</a:t>
            </a:r>
            <a:r>
              <a:rPr lang="en-US" sz="1200" b="0" i="0" kern="1200" dirty="0">
                <a:solidFill>
                  <a:schemeClr val="tx1"/>
                </a:solidFill>
                <a:effectLst/>
                <a:latin typeface="+mn-lt"/>
                <a:ea typeface="+mn-ea"/>
                <a:cs typeface="+mn-cs"/>
              </a:rPr>
              <a:t>. Tap insights from prior evidence-based research and build a deliberate pipeline to ensure innovation. Policies and organizational cultures should encourage the integration of innovation into emerging evidence and evaluations of effectiveness.</a:t>
            </a:r>
            <a:endParaRPr lang="en-US" dirty="0"/>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5. Align and link systems and funding streams</a:t>
            </a:r>
            <a:r>
              <a:rPr lang="en-US" sz="1200" b="0" i="0" kern="1200" dirty="0">
                <a:solidFill>
                  <a:schemeClr val="tx1"/>
                </a:solidFill>
                <a:effectLst/>
                <a:latin typeface="+mn-lt"/>
                <a:ea typeface="+mn-ea"/>
                <a:cs typeface="+mn-cs"/>
              </a:rPr>
              <a:t>. Rarely will single funding streams fully address all the needs of children, parents, and families. Programs will need to blend and coordinate funds to deliver two-generation services. Aligning and linking systems at the state and community level — eligibility standards, performance benchmarks, and coordinated administrative structures — while simultaneously pursuing improved outcomes for both parents and children will lead to two-generation success.</a:t>
            </a:r>
          </a:p>
          <a:p>
            <a:endParaRPr lang="en-US" dirty="0"/>
          </a:p>
        </p:txBody>
      </p:sp>
      <p:sp>
        <p:nvSpPr>
          <p:cNvPr id="4" name="Slide Number Placeholder 3"/>
          <p:cNvSpPr>
            <a:spLocks noGrp="1"/>
          </p:cNvSpPr>
          <p:nvPr>
            <p:ph type="sldNum" sz="quarter" idx="5"/>
          </p:nvPr>
        </p:nvSpPr>
        <p:spPr/>
        <p:txBody>
          <a:bodyPr/>
          <a:lstStyle/>
          <a:p>
            <a:fld id="{7AC2BE64-911F-3D4B-A781-15E4A6542559}" type="slidenum">
              <a:rPr lang="en-US" smtClean="0"/>
              <a:t>4</a:t>
            </a:fld>
            <a:endParaRPr lang="en-US"/>
          </a:p>
        </p:txBody>
      </p:sp>
    </p:spTree>
    <p:extLst>
      <p:ext uri="{BB962C8B-B14F-4D97-AF65-F5344CB8AC3E}">
        <p14:creationId xmlns:p14="http://schemas.microsoft.com/office/powerpoint/2010/main" val="2151158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Child </a:t>
            </a:r>
            <a:r>
              <a:rPr lang="en-US" dirty="0" err="1">
                <a:latin typeface="Arial" panose="020B0604020202020204" pitchFamily="34" charset="0"/>
                <a:cs typeface="Arial" panose="020B0604020202020204" pitchFamily="34" charset="0"/>
              </a:rPr>
              <a:t>Child</a:t>
            </a:r>
            <a:r>
              <a:rPr lang="en-US" dirty="0">
                <a:latin typeface="Arial" panose="020B0604020202020204" pitchFamily="34" charset="0"/>
                <a:cs typeface="Arial" panose="020B0604020202020204" pitchFamily="34" charset="0"/>
              </a:rPr>
              <a:t> has a model for economic success. This would include some career exposure and benefits from the increased wages of its caretaker or parent. You may remember the stat last week that a $3,000 increase in parent salary results in a 17% salary increase for the child down the road</a:t>
            </a:r>
            <a:r>
              <a:rPr lang="en-US" dirty="0"/>
              <a:t>. </a:t>
            </a:r>
          </a:p>
          <a:p>
            <a:pPr marL="0" indent="0">
              <a:buFont typeface="Arial" panose="020B0604020202020204" pitchFamily="34" charset="0"/>
              <a:buNone/>
            </a:pPr>
            <a:r>
              <a:rPr lang="en-US" b="1" dirty="0"/>
              <a:t>Adult </a:t>
            </a:r>
            <a:r>
              <a:rPr lang="en-US" b="0" dirty="0"/>
              <a:t>is motivated to climb the career ladder. </a:t>
            </a:r>
            <a:r>
              <a:rPr lang="en-US" dirty="0">
                <a:latin typeface="Arial" panose="020B0604020202020204" pitchFamily="34" charset="0"/>
                <a:cs typeface="Arial" panose="020B0604020202020204" pitchFamily="34" charset="0"/>
              </a:rPr>
              <a:t>Parent has improved earnings, reduction in reliance on public aid (this one is a bit slippery for some and hard to argue), defined career goals, job stability, and increased participation in training. </a:t>
            </a:r>
            <a:r>
              <a:rPr lang="en-US" dirty="0"/>
              <a:t> </a:t>
            </a:r>
          </a:p>
          <a:p>
            <a:pPr marL="0" indent="0">
              <a:buFont typeface="Arial" panose="020B0604020202020204" pitchFamily="34" charset="0"/>
              <a:buNone/>
            </a:pPr>
            <a:r>
              <a:rPr lang="en-US" b="1" dirty="0"/>
              <a:t>Family </a:t>
            </a:r>
            <a:r>
              <a:rPr lang="en-US" b="0" dirty="0"/>
              <a:t>is empowered and stable. Have increased economic status and stability, financial assets, and basic needs are continuously being met.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These are linked in the resources document we will share after the webinar in a more complete format.</a:t>
            </a:r>
          </a:p>
        </p:txBody>
      </p:sp>
    </p:spTree>
    <p:extLst>
      <p:ext uri="{BB962C8B-B14F-4D97-AF65-F5344CB8AC3E}">
        <p14:creationId xmlns:p14="http://schemas.microsoft.com/office/powerpoint/2010/main" val="1772537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Service Providers—build and deliver the programming to children and families—this is the front line. Outcomes are viewed through the lens of the organizational mission, and success is measured through outputs—number of services rendered, anecdotal evidence of progress, client satisfaction, organizational growth overall. When a service provider takes a lead role in delivering or even coordinating 2-Gen outcomes, they are challenged to design and carry out programs with equal emphasis on both generational populations. The biggest challenge is achieving the right level of both and incorporating the guiding principles across all relevant programs. </a:t>
            </a:r>
          </a:p>
          <a:p>
            <a:pPr marL="171450" indent="-171450">
              <a:buFont typeface="Arial" panose="020B0604020202020204" pitchFamily="34" charset="0"/>
              <a:buChar char="•"/>
            </a:pPr>
            <a:r>
              <a:rPr lang="en-US" dirty="0"/>
              <a:t>Policymakers—deliver at the population level for whole geographically defined areas. Outcomes are viewed through the lens of public good, measurable well-being of populations, and a return on investment in both short and </a:t>
            </a:r>
            <a:r>
              <a:rPr lang="en-US" dirty="0" err="1"/>
              <a:t>longterm</a:t>
            </a:r>
            <a:r>
              <a:rPr lang="en-US" dirty="0"/>
              <a:t>. Key challenges in this group are securing support in an environment nationally where support is more readily available for children than for adults. </a:t>
            </a:r>
          </a:p>
          <a:p>
            <a:pPr marL="171450" indent="-171450">
              <a:buFont typeface="Arial" panose="020B0604020202020204" pitchFamily="34" charset="0"/>
              <a:buChar char="•"/>
            </a:pPr>
            <a:r>
              <a:rPr lang="en-US" dirty="0"/>
              <a:t>Researchers/Evaluators—accumulate knowledge and evidence and inform policy, program design, and disseminate for application and development of best practices. </a:t>
            </a:r>
          </a:p>
          <a:p>
            <a:pPr marL="171450" indent="-171450">
              <a:buFont typeface="Arial" panose="020B0604020202020204" pitchFamily="34" charset="0"/>
              <a:buChar char="•"/>
            </a:pPr>
            <a:r>
              <a:rPr lang="en-US" dirty="0"/>
              <a:t>Families—involvement in programming is a commitment to making life better for families. Biggest challenge for this group is being heard—having a voice that is of equal value to other stakeholders in the design of service and policy. </a:t>
            </a:r>
          </a:p>
          <a:p>
            <a:pPr marL="171450" indent="-171450">
              <a:buFont typeface="Arial" panose="020B0604020202020204" pitchFamily="34" charset="0"/>
              <a:buChar char="•"/>
            </a:pPr>
            <a:r>
              <a:rPr lang="en-US" dirty="0"/>
              <a:t>Partnerships and Collaborations—very likely the case that no one organization can meet all the needs in the 2-Gen model. Collaborations and partnerships propel the work in a meaningful way for both the full ecosystem and at the single organizational level. Critically important to define common goals. </a:t>
            </a:r>
          </a:p>
          <a:p>
            <a:pPr marL="0" indent="0">
              <a:buFont typeface="Arial" panose="020B0604020202020204" pitchFamily="34" charset="0"/>
              <a:buNone/>
            </a:pPr>
            <a:r>
              <a:rPr lang="en-US" dirty="0"/>
              <a:t>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487253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 would like us to take some time to think about where you all fall in this spectrum of roles. I know that you may be coming unprepared to discuss this question in particular this morning, so it’s okay if we have a dialogue. But, even if your position isn’t crystal clear, I would like for us to begin to think about this in the context of what you have done, what you currently offer, and what you have been considering with your work as you move through this thought process.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I’ll start by saying that UWCI has served in many, if not all, of these roles in the last decade or more (with the possible exception of clients [although, I know many staff in this line of work do take advantage of services, when circumstances require it]). We were awarded with a federal Social Innovation Fund grant of 7 million dollars to kick-start more deliberate 2-Gen work in areas where there is growing crime and poverty around Marion County. Since that began, we have worked hard to place ourselves in the position as partner and collaborator by offering ongoing capacity building to those participating in the work—through peer networking, consultation and technical assistance, and research and evaluation assistance, in addition to funding. As many of you know, likely, from your roles coordinating multiple community based programs, because this was a federal grant, there were lots of shifts and federal administration changes in 2017, and there have been a lot of adjustments with our partners based on the compliance demands of the funding. We are learning a lot, and I think we are learning that in order to move the needle, this has to be a long term effort with community-wide implications.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 when we revised our strategic framework in 2018, we began to revision ourselves with a focus more in the policy and research portions of the work—funding activity, not providing direct service, advocating for vulnerable populations not just the organizations that serve them, arranging partnerships, and convening research and evaluation systems and analysis both in the short term and the long term.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 would like for us to take some time now to talk this through. </a:t>
            </a:r>
          </a:p>
          <a:p>
            <a:r>
              <a:rPr lang="en-US" sz="1200" kern="1200" dirty="0">
                <a:solidFill>
                  <a:schemeClr val="tx1"/>
                </a:solidFill>
                <a:effectLst/>
                <a:latin typeface="+mn-lt"/>
                <a:ea typeface="+mn-ea"/>
                <a:cs typeface="+mn-cs"/>
              </a:rPr>
              <a:t>Indiana Community Action Agencies operate Head Start, basic needs supportive services like Energy Assistance Programs, Weatherization, and those stabilizing programs like Individual Development Accounts, Homeownership Counseling, Owner Occupied Rehabilitation, Housing Development, Foster Grandparents, Child Care, and more.</a:t>
            </a:r>
          </a:p>
          <a:p>
            <a:r>
              <a:rPr lang="en-US" sz="1200" kern="12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Can you share an example of where your organization is serving in one or more of these areas? Are you connecting parent/child focused outcomes already within your program design and evaluation? Or are they operating separately? Where are you on the continuum of child to parent focused?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174813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Child </a:t>
            </a:r>
            <a:r>
              <a:rPr lang="en-US" dirty="0" err="1">
                <a:latin typeface="Arial" panose="020B0604020202020204" pitchFamily="34" charset="0"/>
                <a:cs typeface="Arial" panose="020B0604020202020204" pitchFamily="34" charset="0"/>
              </a:rPr>
              <a:t>Child</a:t>
            </a:r>
            <a:r>
              <a:rPr lang="en-US" dirty="0">
                <a:latin typeface="Arial" panose="020B0604020202020204" pitchFamily="34" charset="0"/>
                <a:cs typeface="Arial" panose="020B0604020202020204" pitchFamily="34" charset="0"/>
              </a:rPr>
              <a:t> has a model for economic success. This would include some career exposure and benefits from the increased wages of its caretaker or parent. You may remember the stat last week that a $3,000 increase in parent salary results in a 17% salary increase for the child down the road</a:t>
            </a:r>
            <a:r>
              <a:rPr lang="en-US" dirty="0"/>
              <a:t>. </a:t>
            </a:r>
          </a:p>
          <a:p>
            <a:pPr marL="0" indent="0">
              <a:buFont typeface="Arial" panose="020B0604020202020204" pitchFamily="34" charset="0"/>
              <a:buNone/>
            </a:pPr>
            <a:r>
              <a:rPr lang="en-US" b="1" dirty="0"/>
              <a:t>Adult </a:t>
            </a:r>
            <a:r>
              <a:rPr lang="en-US" b="0" dirty="0"/>
              <a:t>is motivated to climb the career ladder. </a:t>
            </a:r>
            <a:r>
              <a:rPr lang="en-US" dirty="0">
                <a:latin typeface="Arial" panose="020B0604020202020204" pitchFamily="34" charset="0"/>
                <a:cs typeface="Arial" panose="020B0604020202020204" pitchFamily="34" charset="0"/>
              </a:rPr>
              <a:t>Parent has improved earnings, reduction in reliance on public aid (this one is a bit slippery for some and hard to argue), defined career goals, job stability, and increased participation in training. </a:t>
            </a:r>
            <a:r>
              <a:rPr lang="en-US" dirty="0"/>
              <a:t> </a:t>
            </a:r>
          </a:p>
          <a:p>
            <a:pPr marL="0" indent="0">
              <a:buFont typeface="Arial" panose="020B0604020202020204" pitchFamily="34" charset="0"/>
              <a:buNone/>
            </a:pPr>
            <a:r>
              <a:rPr lang="en-US" b="1" dirty="0"/>
              <a:t>Family </a:t>
            </a:r>
            <a:r>
              <a:rPr lang="en-US" b="0" dirty="0"/>
              <a:t>is empowered and stable. Have increased economic status and stability, financial assets, and basic needs are continuously being met.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These are linked in the resources document we will share after the webinar in a more complete format.</a:t>
            </a:r>
          </a:p>
        </p:txBody>
      </p:sp>
    </p:spTree>
    <p:extLst>
      <p:ext uri="{BB962C8B-B14F-4D97-AF65-F5344CB8AC3E}">
        <p14:creationId xmlns:p14="http://schemas.microsoft.com/office/powerpoint/2010/main" val="1943546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Child </a:t>
            </a:r>
            <a:r>
              <a:rPr lang="en-US" dirty="0" err="1">
                <a:latin typeface="Arial" panose="020B0604020202020204" pitchFamily="34" charset="0"/>
                <a:cs typeface="Arial" panose="020B0604020202020204" pitchFamily="34" charset="0"/>
              </a:rPr>
              <a:t>Child</a:t>
            </a:r>
            <a:r>
              <a:rPr lang="en-US" dirty="0">
                <a:latin typeface="Arial" panose="020B0604020202020204" pitchFamily="34" charset="0"/>
                <a:cs typeface="Arial" panose="020B0604020202020204" pitchFamily="34" charset="0"/>
              </a:rPr>
              <a:t> has a model for economic success. This would include some career exposure and benefits from the increased wages of its caretaker or parent. You may remember the stat last week that a $3,000 increase in parent salary results in a 17% salary increase for the child down the road</a:t>
            </a:r>
            <a:r>
              <a:rPr lang="en-US" dirty="0"/>
              <a:t>. </a:t>
            </a:r>
          </a:p>
          <a:p>
            <a:pPr marL="0" indent="0">
              <a:buFont typeface="Arial" panose="020B0604020202020204" pitchFamily="34" charset="0"/>
              <a:buNone/>
            </a:pPr>
            <a:r>
              <a:rPr lang="en-US" b="1" dirty="0"/>
              <a:t>Adult </a:t>
            </a:r>
            <a:r>
              <a:rPr lang="en-US" b="0" dirty="0"/>
              <a:t>is motivated to climb the career ladder. </a:t>
            </a:r>
            <a:r>
              <a:rPr lang="en-US" dirty="0">
                <a:latin typeface="Arial" panose="020B0604020202020204" pitchFamily="34" charset="0"/>
                <a:cs typeface="Arial" panose="020B0604020202020204" pitchFamily="34" charset="0"/>
              </a:rPr>
              <a:t>Parent has improved earnings, reduction in reliance on public aid (this one is a bit slippery for some and hard to argue), defined career goals, job stability, and increased participation in training. </a:t>
            </a:r>
            <a:r>
              <a:rPr lang="en-US" dirty="0"/>
              <a:t> </a:t>
            </a:r>
          </a:p>
          <a:p>
            <a:pPr marL="0" indent="0">
              <a:buFont typeface="Arial" panose="020B0604020202020204" pitchFamily="34" charset="0"/>
              <a:buNone/>
            </a:pPr>
            <a:r>
              <a:rPr lang="en-US" b="1" dirty="0"/>
              <a:t>Family </a:t>
            </a:r>
            <a:r>
              <a:rPr lang="en-US" b="0" dirty="0"/>
              <a:t>is empowered and stable. Have increased economic status and stability, financial assets, and basic needs are continuously being met.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These are linked in the resources document we will share after the webinar in a more complete format.</a:t>
            </a:r>
          </a:p>
        </p:txBody>
      </p:sp>
    </p:spTree>
    <p:extLst>
      <p:ext uri="{BB962C8B-B14F-4D97-AF65-F5344CB8AC3E}">
        <p14:creationId xmlns:p14="http://schemas.microsoft.com/office/powerpoint/2010/main" val="3997669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0" y="0"/>
            <a:ext cx="12192000" cy="4820374"/>
          </a:xfrm>
          <a:solidFill>
            <a:schemeClr val="tx2">
              <a:lumMod val="20000"/>
              <a:lumOff val="80000"/>
            </a:schemeClr>
          </a:solidFill>
        </p:spPr>
        <p:txBody>
          <a:bodyPr anchor="ctr"/>
          <a:lstStyle>
            <a:lvl1pPr algn="ctr">
              <a:defRPr/>
            </a:lvl1pPr>
          </a:lstStyle>
          <a:p>
            <a:endParaRPr lang="en-US"/>
          </a:p>
        </p:txBody>
      </p:sp>
      <p:sp>
        <p:nvSpPr>
          <p:cNvPr id="3" name="Subtitle 2"/>
          <p:cNvSpPr>
            <a:spLocks noGrp="1"/>
          </p:cNvSpPr>
          <p:nvPr>
            <p:ph type="subTitle" idx="1" hasCustomPrompt="1"/>
          </p:nvPr>
        </p:nvSpPr>
        <p:spPr>
          <a:xfrm>
            <a:off x="1765300" y="5353775"/>
            <a:ext cx="6764747" cy="610323"/>
          </a:xfrm>
        </p:spPr>
        <p:txBody>
          <a:bodyPr>
            <a:normAutofit/>
          </a:bodyPr>
          <a:lstStyle>
            <a:lvl1pPr marL="0" indent="0" algn="l">
              <a:buNone/>
              <a:defRPr sz="3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of presentation</a:t>
            </a:r>
          </a:p>
        </p:txBody>
      </p:sp>
      <p:sp>
        <p:nvSpPr>
          <p:cNvPr id="21" name="Text Placeholder 20"/>
          <p:cNvSpPr>
            <a:spLocks noGrp="1"/>
          </p:cNvSpPr>
          <p:nvPr>
            <p:ph type="body" sz="quarter" idx="11"/>
          </p:nvPr>
        </p:nvSpPr>
        <p:spPr>
          <a:xfrm>
            <a:off x="1765831" y="6052998"/>
            <a:ext cx="6764216" cy="489675"/>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6727920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12192000" cy="2788375"/>
          </a:xfrm>
          <a:solidFill>
            <a:schemeClr val="tx2">
              <a:lumMod val="20000"/>
              <a:lumOff val="80000"/>
            </a:schemeClr>
          </a:solidFill>
        </p:spPr>
        <p:txBody>
          <a:bodyPr anchor="ctr"/>
          <a:lstStyle>
            <a:lvl1pPr algn="ctr">
              <a:defRPr/>
            </a:lvl1pPr>
          </a:lstStyle>
          <a:p>
            <a:endParaRPr lang="en-US"/>
          </a:p>
        </p:txBody>
      </p:sp>
      <p:sp>
        <p:nvSpPr>
          <p:cNvPr id="3" name="Content Placeholder 2"/>
          <p:cNvSpPr>
            <a:spLocks noGrp="1"/>
          </p:cNvSpPr>
          <p:nvPr>
            <p:ph idx="1" hasCustomPrompt="1"/>
          </p:nvPr>
        </p:nvSpPr>
        <p:spPr>
          <a:xfrm>
            <a:off x="465666" y="3340100"/>
            <a:ext cx="10888133" cy="2571025"/>
          </a:xfrm>
        </p:spPr>
        <p:txBody>
          <a:bodyPr anchor="ctr">
            <a:normAutofit/>
          </a:bodyPr>
          <a:lstStyle>
            <a:lvl1pPr marL="0" indent="0" algn="ctr">
              <a:buNone/>
              <a:defRPr sz="3600" b="1" i="1">
                <a:solidFill>
                  <a:schemeClr val="accent6"/>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a:t>“Click to edit Master text styles”</a:t>
            </a:r>
          </a:p>
        </p:txBody>
      </p:sp>
      <p:sp>
        <p:nvSpPr>
          <p:cNvPr id="14"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397504"/>
            <a:ext cx="2044700" cy="1327089"/>
          </a:xfrm>
          <a:prstGeom prst="rect">
            <a:avLst/>
          </a:prstGeom>
        </p:spPr>
      </p:pic>
      <p:sp>
        <p:nvSpPr>
          <p:cNvPr id="3" name="Content Placeholder 2"/>
          <p:cNvSpPr>
            <a:spLocks noGrp="1"/>
          </p:cNvSpPr>
          <p:nvPr>
            <p:ph idx="1"/>
          </p:nvPr>
        </p:nvSpPr>
        <p:spPr>
          <a:xfrm>
            <a:off x="465666" y="1989862"/>
            <a:ext cx="10888133" cy="4054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t>‹#›</a:t>
            </a:fld>
            <a:endParaRPr lang="en-US"/>
          </a:p>
        </p:txBody>
      </p:sp>
      <p:sp>
        <p:nvSpPr>
          <p:cNvPr id="13" name="Title 1"/>
          <p:cNvSpPr>
            <a:spLocks noGrp="1"/>
          </p:cNvSpPr>
          <p:nvPr>
            <p:ph type="title"/>
          </p:nvPr>
        </p:nvSpPr>
        <p:spPr>
          <a:xfrm>
            <a:off x="2755900" y="493135"/>
            <a:ext cx="8915400" cy="1151075"/>
          </a:xfrm>
        </p:spPr>
        <p:txBody>
          <a:bodyPr anchor="b"/>
          <a:lstStyle>
            <a:lvl1pPr>
              <a:defRPr>
                <a:solidFill>
                  <a:schemeClr val="accent5"/>
                </a:solidFill>
              </a:defRPr>
            </a:lvl1pPr>
          </a:lstStyle>
          <a:p>
            <a:endParaRPr lang="en-US"/>
          </a:p>
        </p:txBody>
      </p:sp>
      <p:cxnSp>
        <p:nvCxnSpPr>
          <p:cNvPr id="14" name="Straight Connector 13"/>
          <p:cNvCxnSpPr/>
          <p:nvPr userDrawn="1"/>
        </p:nvCxnSpPr>
        <p:spPr>
          <a:xfrm flipV="1">
            <a:off x="2882900" y="1580711"/>
            <a:ext cx="8890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4826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half" idx="2"/>
          </p:nvPr>
        </p:nvSpPr>
        <p:spPr>
          <a:xfrm>
            <a:off x="58166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t>‹#›</a:t>
            </a:fld>
            <a:endParaRPr lang="en-US"/>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397504"/>
            <a:ext cx="2044700" cy="1327089"/>
          </a:xfrm>
          <a:prstGeom prst="rect">
            <a:avLst/>
          </a:prstGeom>
        </p:spPr>
      </p:pic>
      <p:sp>
        <p:nvSpPr>
          <p:cNvPr id="20" name="Title 1"/>
          <p:cNvSpPr>
            <a:spLocks noGrp="1"/>
          </p:cNvSpPr>
          <p:nvPr>
            <p:ph type="title"/>
          </p:nvPr>
        </p:nvSpPr>
        <p:spPr>
          <a:xfrm>
            <a:off x="2755900" y="493135"/>
            <a:ext cx="8915400" cy="1151075"/>
          </a:xfrm>
        </p:spPr>
        <p:txBody>
          <a:bodyPr anchor="b"/>
          <a:lstStyle>
            <a:lvl1pPr>
              <a:defRPr>
                <a:solidFill>
                  <a:schemeClr val="accent5"/>
                </a:solidFill>
              </a:defRPr>
            </a:lvl1pPr>
          </a:lstStyle>
          <a:p>
            <a:endParaRPr lang="en-US"/>
          </a:p>
        </p:txBody>
      </p:sp>
      <p:cxnSp>
        <p:nvCxnSpPr>
          <p:cNvPr id="21" name="Straight Connector 20"/>
          <p:cNvCxnSpPr/>
          <p:nvPr userDrawn="1"/>
        </p:nvCxnSpPr>
        <p:spPr>
          <a:xfrm flipV="1">
            <a:off x="2882900" y="1580711"/>
            <a:ext cx="8890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397504"/>
            <a:ext cx="2044700" cy="1327089"/>
          </a:xfrm>
          <a:prstGeom prst="rect">
            <a:avLst/>
          </a:prstGeom>
        </p:spPr>
      </p:pic>
      <p:sp>
        <p:nvSpPr>
          <p:cNvPr id="3" name="Chart Placeholder 2"/>
          <p:cNvSpPr>
            <a:spLocks noGrp="1"/>
          </p:cNvSpPr>
          <p:nvPr>
            <p:ph type="chart" sz="quarter" idx="14"/>
          </p:nvPr>
        </p:nvSpPr>
        <p:spPr>
          <a:xfrm>
            <a:off x="482600" y="1955800"/>
            <a:ext cx="10871200" cy="3492500"/>
          </a:xfrm>
          <a:solidFill>
            <a:schemeClr val="bg2"/>
          </a:solidFill>
        </p:spPr>
        <p:txBody>
          <a:bodyPr anchor="ctr"/>
          <a:lstStyle>
            <a:lvl1pPr algn="ctr">
              <a:defRPr/>
            </a:lvl1pPr>
          </a:lstStyle>
          <a:p>
            <a:endParaRPr lang="en-US"/>
          </a:p>
        </p:txBody>
      </p:sp>
      <p:sp>
        <p:nvSpPr>
          <p:cNvPr id="14"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t>‹#›</a:t>
            </a:fld>
            <a:endParaRPr lang="en-US"/>
          </a:p>
        </p:txBody>
      </p:sp>
      <p:sp>
        <p:nvSpPr>
          <p:cNvPr id="15" name="Title 1"/>
          <p:cNvSpPr>
            <a:spLocks noGrp="1"/>
          </p:cNvSpPr>
          <p:nvPr>
            <p:ph type="title"/>
          </p:nvPr>
        </p:nvSpPr>
        <p:spPr>
          <a:xfrm>
            <a:off x="2755900" y="493135"/>
            <a:ext cx="8915400" cy="1151075"/>
          </a:xfrm>
        </p:spPr>
        <p:txBody>
          <a:bodyPr anchor="b"/>
          <a:lstStyle>
            <a:lvl1pPr>
              <a:defRPr>
                <a:solidFill>
                  <a:schemeClr val="accent5"/>
                </a:solidFill>
              </a:defRPr>
            </a:lvl1pPr>
          </a:lstStyle>
          <a:p>
            <a:endParaRPr lang="en-US"/>
          </a:p>
        </p:txBody>
      </p:sp>
      <p:cxnSp>
        <p:nvCxnSpPr>
          <p:cNvPr id="16" name="Straight Connector 15"/>
          <p:cNvCxnSpPr/>
          <p:nvPr userDrawn="1"/>
        </p:nvCxnSpPr>
        <p:spPr>
          <a:xfrm flipV="1">
            <a:off x="2882900" y="1580711"/>
            <a:ext cx="8890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12192000" cy="2788375"/>
          </a:xfrm>
          <a:solidFill>
            <a:schemeClr val="tx2">
              <a:lumMod val="20000"/>
              <a:lumOff val="80000"/>
            </a:schemeClr>
          </a:solidFill>
        </p:spPr>
        <p:txBody>
          <a:bodyPr anchor="ctr"/>
          <a:lstStyle>
            <a:lvl1pPr algn="ctr">
              <a:defRPr/>
            </a:lvl1pPr>
          </a:lstStyle>
          <a:p>
            <a:endParaRPr lang="en-US"/>
          </a:p>
        </p:txBody>
      </p:sp>
      <p:sp>
        <p:nvSpPr>
          <p:cNvPr id="3" name="Content Placeholder 2"/>
          <p:cNvSpPr>
            <a:spLocks noGrp="1"/>
          </p:cNvSpPr>
          <p:nvPr>
            <p:ph idx="1" hasCustomPrompt="1"/>
          </p:nvPr>
        </p:nvSpPr>
        <p:spPr>
          <a:xfrm>
            <a:off x="465666" y="3340100"/>
            <a:ext cx="10888133" cy="2571025"/>
          </a:xfrm>
        </p:spPr>
        <p:txBody>
          <a:bodyPr anchor="ctr">
            <a:normAutofit/>
          </a:bodyPr>
          <a:lstStyle>
            <a:lvl1pPr marL="0" indent="0" algn="ctr">
              <a:buNone/>
              <a:defRPr sz="3600" b="1" i="1">
                <a:solidFill>
                  <a:schemeClr val="accent1"/>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a:t>“Click to edit Master text styles”</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989862"/>
            <a:ext cx="11307234" cy="4054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368300" y="493135"/>
            <a:ext cx="11404600" cy="1151075"/>
          </a:xfrm>
        </p:spPr>
        <p:txBody>
          <a:bodyPr anchor="b"/>
          <a:lstStyle>
            <a:lvl1pPr>
              <a:defRPr>
                <a:solidFill>
                  <a:schemeClr val="accent5"/>
                </a:solidFill>
              </a:defRPr>
            </a:lvl1pPr>
          </a:lstStyle>
          <a:p>
            <a:endParaRPr lang="en-US"/>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t>‹#›</a:t>
            </a:fld>
            <a:endParaRPr lang="en-US"/>
          </a:p>
        </p:txBody>
      </p:sp>
      <p:cxnSp>
        <p:nvCxnSpPr>
          <p:cNvPr id="4" name="Straight Connector 3"/>
          <p:cNvCxnSpPr/>
          <p:nvPr userDrawn="1"/>
        </p:nvCxnSpPr>
        <p:spPr>
          <a:xfrm flipV="1">
            <a:off x="495300" y="1572434"/>
            <a:ext cx="11277600" cy="3909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5666" y="3340100"/>
            <a:ext cx="10888133" cy="2571025"/>
          </a:xfrm>
        </p:spPr>
        <p:txBody>
          <a:bodyPr anchor="ctr">
            <a:normAutofit/>
          </a:bodyPr>
          <a:lstStyle>
            <a:lvl1pPr marL="0" indent="0" algn="ctr">
              <a:buNone/>
              <a:defRPr sz="3600" b="1" i="1">
                <a:solidFill>
                  <a:schemeClr val="accent1"/>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a:t>“Click to edit Master text styles”</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t>‹#›</a:t>
            </a:fld>
            <a:endParaRPr lang="en-US"/>
          </a:p>
        </p:txBody>
      </p:sp>
      <p:pic>
        <p:nvPicPr>
          <p:cNvPr id="9" name="Picture 8"/>
          <p:cNvPicPr>
            <a:picLocks noChangeAspect="1"/>
          </p:cNvPicPr>
          <p:nvPr userDrawn="1"/>
        </p:nvPicPr>
        <p:blipFill>
          <a:blip r:embed="rId2">
            <a:alphaModFix amt="71000"/>
            <a:extLst>
              <a:ext uri="{28A0092B-C50C-407E-A947-70E740481C1C}">
                <a14:useLocalDpi xmlns:a14="http://schemas.microsoft.com/office/drawing/2010/main" val="0"/>
              </a:ext>
            </a:extLst>
          </a:blip>
          <a:srcRect r="-1221"/>
          <a:stretch>
            <a:fillRect/>
          </a:stretch>
        </p:blipFill>
        <p:spPr>
          <a:xfrm>
            <a:off x="-139700" y="509089"/>
            <a:ext cx="12915900" cy="3901148"/>
          </a:xfrm>
          <a:prstGeom prst="rect">
            <a:avLst/>
          </a:prstGeom>
        </p:spPr>
      </p:pic>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0" y="0"/>
            <a:ext cx="12192000" cy="4820374"/>
          </a:xfrm>
          <a:solidFill>
            <a:schemeClr val="tx2">
              <a:lumMod val="20000"/>
              <a:lumOff val="80000"/>
            </a:schemeClr>
          </a:solidFill>
        </p:spPr>
        <p:txBody>
          <a:bodyPr anchor="ctr"/>
          <a:lstStyle>
            <a:lvl1pPr algn="ctr">
              <a:defRPr/>
            </a:lvl1pPr>
          </a:lstStyle>
          <a:p>
            <a:endParaRPr lang="en-US" dirty="0"/>
          </a:p>
        </p:txBody>
      </p:sp>
      <p:sp>
        <p:nvSpPr>
          <p:cNvPr id="3" name="Subtitle 2"/>
          <p:cNvSpPr>
            <a:spLocks noGrp="1"/>
          </p:cNvSpPr>
          <p:nvPr>
            <p:ph type="subTitle" idx="1" hasCustomPrompt="1"/>
          </p:nvPr>
        </p:nvSpPr>
        <p:spPr>
          <a:xfrm>
            <a:off x="1765300" y="5353775"/>
            <a:ext cx="6764747" cy="610323"/>
          </a:xfrm>
        </p:spPr>
        <p:txBody>
          <a:bodyPr>
            <a:normAutofit/>
          </a:bodyPr>
          <a:lstStyle>
            <a:lvl1pPr marL="0" indent="0" algn="l">
              <a:buNone/>
              <a:defRPr sz="3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presentation</a:t>
            </a:r>
          </a:p>
        </p:txBody>
      </p:sp>
      <p:sp>
        <p:nvSpPr>
          <p:cNvPr id="21" name="Text Placeholder 20"/>
          <p:cNvSpPr>
            <a:spLocks noGrp="1"/>
          </p:cNvSpPr>
          <p:nvPr>
            <p:ph type="body" sz="quarter" idx="11"/>
          </p:nvPr>
        </p:nvSpPr>
        <p:spPr>
          <a:xfrm>
            <a:off x="1765831" y="6052998"/>
            <a:ext cx="6764216" cy="489675"/>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194094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5400" y="-139700"/>
            <a:ext cx="12217400" cy="6121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39700" y="509089"/>
            <a:ext cx="12915900" cy="3901148"/>
          </a:xfrm>
          <a:prstGeom prst="rect">
            <a:avLst/>
          </a:prstGeom>
        </p:spPr>
      </p:pic>
      <p:sp>
        <p:nvSpPr>
          <p:cNvPr id="2" name="Title 1"/>
          <p:cNvSpPr>
            <a:spLocks noGrp="1"/>
          </p:cNvSpPr>
          <p:nvPr>
            <p:ph type="title"/>
          </p:nvPr>
        </p:nvSpPr>
        <p:spPr>
          <a:xfrm>
            <a:off x="701221" y="2157549"/>
            <a:ext cx="11160579" cy="2337434"/>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01221" y="4494983"/>
            <a:ext cx="111605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87857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5400" y="-139700"/>
            <a:ext cx="12217400" cy="6121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a:alphaModFix amt="12000"/>
            <a:extLst>
              <a:ext uri="{28A0092B-C50C-407E-A947-70E740481C1C}">
                <a14:useLocalDpi xmlns:a14="http://schemas.microsoft.com/office/drawing/2010/main" val="0"/>
              </a:ext>
            </a:extLst>
          </a:blip>
          <a:srcRect r="-1221"/>
          <a:stretch/>
        </p:blipFill>
        <p:spPr>
          <a:xfrm>
            <a:off x="-139700" y="509089"/>
            <a:ext cx="12915900" cy="3901148"/>
          </a:xfrm>
          <a:prstGeom prst="rect">
            <a:avLst/>
          </a:prstGeom>
        </p:spPr>
      </p:pic>
      <p:sp>
        <p:nvSpPr>
          <p:cNvPr id="2" name="Title 1"/>
          <p:cNvSpPr>
            <a:spLocks noGrp="1"/>
          </p:cNvSpPr>
          <p:nvPr>
            <p:ph type="title"/>
          </p:nvPr>
        </p:nvSpPr>
        <p:spPr>
          <a:xfrm>
            <a:off x="701221" y="2157549"/>
            <a:ext cx="11147879" cy="2337434"/>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01221" y="4494983"/>
            <a:ext cx="111478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7949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5400" y="-139700"/>
            <a:ext cx="12217400" cy="6121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a:alphaModFix amt="6000"/>
            <a:extLst>
              <a:ext uri="{28A0092B-C50C-407E-A947-70E740481C1C}">
                <a14:useLocalDpi xmlns:a14="http://schemas.microsoft.com/office/drawing/2010/main" val="0"/>
              </a:ext>
            </a:extLst>
          </a:blip>
          <a:srcRect r="-1221"/>
          <a:stretch>
            <a:fillRect/>
          </a:stretch>
        </p:blipFill>
        <p:spPr>
          <a:xfrm>
            <a:off x="-139700" y="509089"/>
            <a:ext cx="12915900" cy="3901148"/>
          </a:xfrm>
          <a:prstGeom prst="rect">
            <a:avLst/>
          </a:prstGeom>
        </p:spPr>
      </p:pic>
      <p:sp>
        <p:nvSpPr>
          <p:cNvPr id="2" name="Title 1"/>
          <p:cNvSpPr>
            <a:spLocks noGrp="1"/>
          </p:cNvSpPr>
          <p:nvPr>
            <p:ph type="title"/>
          </p:nvPr>
        </p:nvSpPr>
        <p:spPr>
          <a:xfrm>
            <a:off x="701221" y="2157549"/>
            <a:ext cx="11160579" cy="2337434"/>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01221" y="4494983"/>
            <a:ext cx="111605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9989096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5400" y="-139700"/>
            <a:ext cx="12217400" cy="612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a:alphaModFix amt="9000"/>
            <a:extLst>
              <a:ext uri="{28A0092B-C50C-407E-A947-70E740481C1C}">
                <a14:useLocalDpi xmlns:a14="http://schemas.microsoft.com/office/drawing/2010/main" val="0"/>
              </a:ext>
            </a:extLst>
          </a:blip>
          <a:srcRect r="-1221"/>
          <a:stretch/>
        </p:blipFill>
        <p:spPr>
          <a:xfrm>
            <a:off x="-139700" y="509089"/>
            <a:ext cx="12915900" cy="3901148"/>
          </a:xfrm>
          <a:prstGeom prst="rect">
            <a:avLst/>
          </a:prstGeom>
        </p:spPr>
      </p:pic>
      <p:sp>
        <p:nvSpPr>
          <p:cNvPr id="2" name="Title 1"/>
          <p:cNvSpPr>
            <a:spLocks noGrp="1"/>
          </p:cNvSpPr>
          <p:nvPr>
            <p:ph type="title"/>
          </p:nvPr>
        </p:nvSpPr>
        <p:spPr>
          <a:xfrm>
            <a:off x="701221" y="2157549"/>
            <a:ext cx="11185979" cy="2337434"/>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01221" y="4494983"/>
            <a:ext cx="111859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38453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5400" y="-139700"/>
            <a:ext cx="12217400" cy="612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a:alphaModFix amt="18000"/>
            <a:extLst>
              <a:ext uri="{28A0092B-C50C-407E-A947-70E740481C1C}">
                <a14:useLocalDpi xmlns:a14="http://schemas.microsoft.com/office/drawing/2010/main" val="0"/>
              </a:ext>
            </a:extLst>
          </a:blip>
          <a:srcRect r="-1221"/>
          <a:stretch/>
        </p:blipFill>
        <p:spPr>
          <a:xfrm>
            <a:off x="-139700" y="509089"/>
            <a:ext cx="12915900" cy="3901148"/>
          </a:xfrm>
          <a:prstGeom prst="rect">
            <a:avLst/>
          </a:prstGeom>
        </p:spPr>
      </p:pic>
      <p:sp>
        <p:nvSpPr>
          <p:cNvPr id="2" name="Title 1"/>
          <p:cNvSpPr>
            <a:spLocks noGrp="1"/>
          </p:cNvSpPr>
          <p:nvPr>
            <p:ph type="title"/>
          </p:nvPr>
        </p:nvSpPr>
        <p:spPr>
          <a:xfrm>
            <a:off x="701221" y="2157549"/>
            <a:ext cx="11173279" cy="2337434"/>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01221" y="4494983"/>
            <a:ext cx="111732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29417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989862"/>
            <a:ext cx="11307234" cy="405478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b="-4258"/>
          <a:stretch/>
        </p:blipFill>
        <p:spPr>
          <a:xfrm>
            <a:off x="465666" y="328042"/>
            <a:ext cx="2044700" cy="1351825"/>
          </a:xfrm>
          <a:prstGeom prst="rect">
            <a:avLst/>
          </a:prstGeom>
        </p:spPr>
      </p:pic>
      <p:sp>
        <p:nvSpPr>
          <p:cNvPr id="16" name="Title 1"/>
          <p:cNvSpPr>
            <a:spLocks noGrp="1"/>
          </p:cNvSpPr>
          <p:nvPr>
            <p:ph type="title"/>
          </p:nvPr>
        </p:nvSpPr>
        <p:spPr>
          <a:xfrm>
            <a:off x="2755900" y="493135"/>
            <a:ext cx="8915400" cy="1151075"/>
          </a:xfrm>
        </p:spPr>
        <p:txBody>
          <a:bodyPr anchor="b"/>
          <a:lstStyle>
            <a:lvl1pPr>
              <a:defRPr>
                <a:solidFill>
                  <a:schemeClr val="accent5"/>
                </a:solidFill>
              </a:defRPr>
            </a:lvl1pPr>
          </a:lstStyle>
          <a:p>
            <a:endParaRPr lang="en-US" dirty="0"/>
          </a:p>
        </p:txBody>
      </p:sp>
      <p:cxnSp>
        <p:nvCxnSpPr>
          <p:cNvPr id="17" name="Straight Connector 16"/>
          <p:cNvCxnSpPr/>
          <p:nvPr userDrawn="1"/>
        </p:nvCxnSpPr>
        <p:spPr>
          <a:xfrm flipV="1">
            <a:off x="2882900" y="1580711"/>
            <a:ext cx="8890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488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4258"/>
          <a:stretch/>
        </p:blipFill>
        <p:spPr>
          <a:xfrm>
            <a:off x="465666" y="328042"/>
            <a:ext cx="2044700" cy="1351825"/>
          </a:xfrm>
          <a:prstGeom prst="rect">
            <a:avLst/>
          </a:prstGeom>
        </p:spPr>
      </p:pic>
      <p:sp>
        <p:nvSpPr>
          <p:cNvPr id="9" name="Content Placeholder 2"/>
          <p:cNvSpPr>
            <a:spLocks noGrp="1"/>
          </p:cNvSpPr>
          <p:nvPr>
            <p:ph sz="half" idx="1"/>
          </p:nvPr>
        </p:nvSpPr>
        <p:spPr>
          <a:xfrm>
            <a:off x="465666"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2"/>
          </p:nvPr>
        </p:nvSpPr>
        <p:spPr>
          <a:xfrm>
            <a:off x="5799666"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4" name="Title 1"/>
          <p:cNvSpPr>
            <a:spLocks noGrp="1"/>
          </p:cNvSpPr>
          <p:nvPr>
            <p:ph type="title"/>
          </p:nvPr>
        </p:nvSpPr>
        <p:spPr>
          <a:xfrm>
            <a:off x="2755900" y="493135"/>
            <a:ext cx="8915400" cy="1151075"/>
          </a:xfrm>
        </p:spPr>
        <p:txBody>
          <a:bodyPr anchor="b"/>
          <a:lstStyle>
            <a:lvl1pPr>
              <a:defRPr>
                <a:solidFill>
                  <a:schemeClr val="accent5"/>
                </a:solidFill>
              </a:defRPr>
            </a:lvl1pPr>
          </a:lstStyle>
          <a:p>
            <a:endParaRPr lang="en-US" dirty="0"/>
          </a:p>
        </p:txBody>
      </p:sp>
      <p:cxnSp>
        <p:nvCxnSpPr>
          <p:cNvPr id="15" name="Straight Connector 14"/>
          <p:cNvCxnSpPr/>
          <p:nvPr userDrawn="1"/>
        </p:nvCxnSpPr>
        <p:spPr>
          <a:xfrm flipV="1">
            <a:off x="2882900" y="1580711"/>
            <a:ext cx="8890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990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989862"/>
            <a:ext cx="10888133" cy="405478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4258"/>
          <a:stretch/>
        </p:blipFill>
        <p:spPr>
          <a:xfrm>
            <a:off x="465666" y="328042"/>
            <a:ext cx="2044700" cy="1351825"/>
          </a:xfrm>
          <a:prstGeom prst="rect">
            <a:avLst/>
          </a:prstGeom>
        </p:spPr>
      </p:pic>
      <p:sp>
        <p:nvSpPr>
          <p:cNvPr id="9"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1" name="Title 1"/>
          <p:cNvSpPr>
            <a:spLocks noGrp="1"/>
          </p:cNvSpPr>
          <p:nvPr>
            <p:ph type="title"/>
          </p:nvPr>
        </p:nvSpPr>
        <p:spPr>
          <a:xfrm>
            <a:off x="2755900" y="493135"/>
            <a:ext cx="8915400" cy="1151075"/>
          </a:xfrm>
        </p:spPr>
        <p:txBody>
          <a:bodyPr anchor="b"/>
          <a:lstStyle>
            <a:lvl1pPr>
              <a:defRPr>
                <a:solidFill>
                  <a:schemeClr val="accent5"/>
                </a:solidFill>
              </a:defRPr>
            </a:lvl1pPr>
          </a:lstStyle>
          <a:p>
            <a:endParaRPr lang="en-US" dirty="0"/>
          </a:p>
        </p:txBody>
      </p:sp>
      <p:cxnSp>
        <p:nvCxnSpPr>
          <p:cNvPr id="13" name="Straight Connector 12"/>
          <p:cNvCxnSpPr/>
          <p:nvPr userDrawn="1"/>
        </p:nvCxnSpPr>
        <p:spPr>
          <a:xfrm flipV="1">
            <a:off x="2882900" y="1580711"/>
            <a:ext cx="8890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921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2755900" y="493135"/>
            <a:ext cx="8597899" cy="1151075"/>
          </a:xfrm>
        </p:spPr>
        <p:txBody>
          <a:bodyPr/>
          <a:lstStyle>
            <a:lvl1pPr>
              <a:defRPr>
                <a:solidFill>
                  <a:schemeClr val="accent5"/>
                </a:solidFill>
              </a:defRPr>
            </a:lvl1pPr>
          </a:lstStyle>
          <a:p>
            <a:endParaRPr lang="en-US" dirty="0"/>
          </a:p>
        </p:txBody>
      </p:sp>
      <p:sp>
        <p:nvSpPr>
          <p:cNvPr id="3" name="Chart Placeholder 2"/>
          <p:cNvSpPr>
            <a:spLocks noGrp="1"/>
          </p:cNvSpPr>
          <p:nvPr>
            <p:ph type="chart" sz="quarter" idx="14"/>
          </p:nvPr>
        </p:nvSpPr>
        <p:spPr>
          <a:xfrm>
            <a:off x="482600" y="1955800"/>
            <a:ext cx="10871200" cy="3492500"/>
          </a:xfrm>
          <a:solidFill>
            <a:schemeClr val="bg2"/>
          </a:solidFill>
        </p:spPr>
        <p:txBody>
          <a:bodyPr anchor="ctr"/>
          <a:lstStyle>
            <a:lvl1pPr algn="ctr">
              <a:defRPr/>
            </a:lvl1pPr>
          </a:lstStyle>
          <a:p>
            <a:endParaRPr lang="en-US"/>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4258"/>
          <a:stretch/>
        </p:blipFill>
        <p:spPr>
          <a:xfrm>
            <a:off x="465666" y="328042"/>
            <a:ext cx="2044700" cy="1351825"/>
          </a:xfrm>
          <a:prstGeom prst="rect">
            <a:avLst/>
          </a:prstGeom>
        </p:spPr>
      </p:pic>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cxnSp>
        <p:nvCxnSpPr>
          <p:cNvPr id="9" name="Straight Connector 8"/>
          <p:cNvCxnSpPr/>
          <p:nvPr userDrawn="1"/>
        </p:nvCxnSpPr>
        <p:spPr>
          <a:xfrm flipV="1">
            <a:off x="2882900" y="1580711"/>
            <a:ext cx="8890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390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12192000" cy="2788375"/>
          </a:xfrm>
          <a:solidFill>
            <a:schemeClr val="tx2">
              <a:lumMod val="20000"/>
              <a:lumOff val="80000"/>
            </a:schemeClr>
          </a:solidFill>
        </p:spPr>
        <p:txBody>
          <a:bodyPr anchor="ctr"/>
          <a:lstStyle>
            <a:lvl1pPr algn="ctr">
              <a:defRPr/>
            </a:lvl1pPr>
          </a:lstStyle>
          <a:p>
            <a:endParaRPr lang="en-US" dirty="0"/>
          </a:p>
        </p:txBody>
      </p:sp>
      <p:sp>
        <p:nvSpPr>
          <p:cNvPr id="3" name="Content Placeholder 2"/>
          <p:cNvSpPr>
            <a:spLocks noGrp="1"/>
          </p:cNvSpPr>
          <p:nvPr>
            <p:ph idx="1" hasCustomPrompt="1"/>
          </p:nvPr>
        </p:nvSpPr>
        <p:spPr>
          <a:xfrm>
            <a:off x="465666" y="3340100"/>
            <a:ext cx="10888133" cy="2571025"/>
          </a:xfrm>
        </p:spPr>
        <p:txBody>
          <a:bodyPr anchor="ctr">
            <a:normAutofit/>
          </a:bodyPr>
          <a:lstStyle>
            <a:lvl1pPr marL="0" indent="0" algn="ctr">
              <a:buNone/>
              <a:defRPr sz="3600" b="1" i="1">
                <a:solidFill>
                  <a:schemeClr val="accent6"/>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4"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2075934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82600" y="397504"/>
            <a:ext cx="2044700" cy="1327089"/>
          </a:xfrm>
          <a:prstGeom prst="rect">
            <a:avLst/>
          </a:prstGeom>
        </p:spPr>
      </p:pic>
      <p:sp>
        <p:nvSpPr>
          <p:cNvPr id="3" name="Content Placeholder 2"/>
          <p:cNvSpPr>
            <a:spLocks noGrp="1"/>
          </p:cNvSpPr>
          <p:nvPr>
            <p:ph idx="1"/>
          </p:nvPr>
        </p:nvSpPr>
        <p:spPr>
          <a:xfrm>
            <a:off x="465666" y="1989862"/>
            <a:ext cx="10888133" cy="40547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3" name="Title 1"/>
          <p:cNvSpPr>
            <a:spLocks noGrp="1"/>
          </p:cNvSpPr>
          <p:nvPr>
            <p:ph type="title"/>
          </p:nvPr>
        </p:nvSpPr>
        <p:spPr>
          <a:xfrm>
            <a:off x="2755900" y="493135"/>
            <a:ext cx="8915400" cy="1151075"/>
          </a:xfrm>
        </p:spPr>
        <p:txBody>
          <a:bodyPr anchor="b"/>
          <a:lstStyle>
            <a:lvl1pPr>
              <a:defRPr>
                <a:solidFill>
                  <a:schemeClr val="accent5"/>
                </a:solidFill>
              </a:defRPr>
            </a:lvl1pPr>
          </a:lstStyle>
          <a:p>
            <a:endParaRPr lang="en-US" dirty="0"/>
          </a:p>
        </p:txBody>
      </p:sp>
      <p:cxnSp>
        <p:nvCxnSpPr>
          <p:cNvPr id="14" name="Straight Connector 13"/>
          <p:cNvCxnSpPr/>
          <p:nvPr userDrawn="1"/>
        </p:nvCxnSpPr>
        <p:spPr>
          <a:xfrm flipV="1">
            <a:off x="2882900" y="1580711"/>
            <a:ext cx="8890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844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4826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half" idx="2"/>
          </p:nvPr>
        </p:nvSpPr>
        <p:spPr>
          <a:xfrm>
            <a:off x="58166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82600" y="397504"/>
            <a:ext cx="2044700" cy="1327089"/>
          </a:xfrm>
          <a:prstGeom prst="rect">
            <a:avLst/>
          </a:prstGeom>
        </p:spPr>
      </p:pic>
      <p:sp>
        <p:nvSpPr>
          <p:cNvPr id="20" name="Title 1"/>
          <p:cNvSpPr>
            <a:spLocks noGrp="1"/>
          </p:cNvSpPr>
          <p:nvPr>
            <p:ph type="title"/>
          </p:nvPr>
        </p:nvSpPr>
        <p:spPr>
          <a:xfrm>
            <a:off x="2755900" y="493135"/>
            <a:ext cx="8915400" cy="1151075"/>
          </a:xfrm>
        </p:spPr>
        <p:txBody>
          <a:bodyPr anchor="b"/>
          <a:lstStyle>
            <a:lvl1pPr>
              <a:defRPr>
                <a:solidFill>
                  <a:schemeClr val="accent5"/>
                </a:solidFill>
              </a:defRPr>
            </a:lvl1pPr>
          </a:lstStyle>
          <a:p>
            <a:endParaRPr lang="en-US" dirty="0"/>
          </a:p>
        </p:txBody>
      </p:sp>
      <p:cxnSp>
        <p:nvCxnSpPr>
          <p:cNvPr id="21" name="Straight Connector 20"/>
          <p:cNvCxnSpPr/>
          <p:nvPr userDrawn="1"/>
        </p:nvCxnSpPr>
        <p:spPr>
          <a:xfrm flipV="1">
            <a:off x="2882900" y="1580711"/>
            <a:ext cx="8890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761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82600" y="397504"/>
            <a:ext cx="2044700" cy="1327089"/>
          </a:xfrm>
          <a:prstGeom prst="rect">
            <a:avLst/>
          </a:prstGeom>
        </p:spPr>
      </p:pic>
      <p:sp>
        <p:nvSpPr>
          <p:cNvPr id="3" name="Chart Placeholder 2"/>
          <p:cNvSpPr>
            <a:spLocks noGrp="1"/>
          </p:cNvSpPr>
          <p:nvPr>
            <p:ph type="chart" sz="quarter" idx="14"/>
          </p:nvPr>
        </p:nvSpPr>
        <p:spPr>
          <a:xfrm>
            <a:off x="482600" y="1955800"/>
            <a:ext cx="10871200" cy="3492500"/>
          </a:xfrm>
          <a:solidFill>
            <a:schemeClr val="bg2"/>
          </a:solidFill>
        </p:spPr>
        <p:txBody>
          <a:bodyPr anchor="ctr"/>
          <a:lstStyle>
            <a:lvl1pPr algn="ctr">
              <a:defRPr/>
            </a:lvl1pPr>
          </a:lstStyle>
          <a:p>
            <a:endParaRPr lang="en-US"/>
          </a:p>
        </p:txBody>
      </p:sp>
      <p:sp>
        <p:nvSpPr>
          <p:cNvPr id="14"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5" name="Title 1"/>
          <p:cNvSpPr>
            <a:spLocks noGrp="1"/>
          </p:cNvSpPr>
          <p:nvPr>
            <p:ph type="title"/>
          </p:nvPr>
        </p:nvSpPr>
        <p:spPr>
          <a:xfrm>
            <a:off x="2755900" y="493135"/>
            <a:ext cx="8915400" cy="1151075"/>
          </a:xfrm>
        </p:spPr>
        <p:txBody>
          <a:bodyPr anchor="b"/>
          <a:lstStyle>
            <a:lvl1pPr>
              <a:defRPr>
                <a:solidFill>
                  <a:schemeClr val="accent5"/>
                </a:solidFill>
              </a:defRPr>
            </a:lvl1pPr>
          </a:lstStyle>
          <a:p>
            <a:endParaRPr lang="en-US" dirty="0"/>
          </a:p>
        </p:txBody>
      </p:sp>
      <p:cxnSp>
        <p:nvCxnSpPr>
          <p:cNvPr id="16" name="Straight Connector 15"/>
          <p:cNvCxnSpPr/>
          <p:nvPr userDrawn="1"/>
        </p:nvCxnSpPr>
        <p:spPr>
          <a:xfrm flipV="1">
            <a:off x="2882900" y="1580711"/>
            <a:ext cx="8890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164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5400" y="-139700"/>
            <a:ext cx="12217400" cy="6121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alphaModFix amt="12000"/>
            <a:extLst>
              <a:ext uri="{28A0092B-C50C-407E-A947-70E740481C1C}">
                <a14:useLocalDpi xmlns:a14="http://schemas.microsoft.com/office/drawing/2010/main" val="0"/>
              </a:ext>
            </a:extLst>
          </a:blip>
          <a:srcRect r="-1221"/>
          <a:stretch>
            <a:fillRect/>
          </a:stretch>
        </p:blipFill>
        <p:spPr>
          <a:xfrm>
            <a:off x="-139700" y="509089"/>
            <a:ext cx="12915900" cy="3901148"/>
          </a:xfrm>
          <a:prstGeom prst="rect">
            <a:avLst/>
          </a:prstGeom>
        </p:spPr>
      </p:pic>
      <p:sp>
        <p:nvSpPr>
          <p:cNvPr id="2" name="Title 1"/>
          <p:cNvSpPr>
            <a:spLocks noGrp="1"/>
          </p:cNvSpPr>
          <p:nvPr>
            <p:ph type="title"/>
          </p:nvPr>
        </p:nvSpPr>
        <p:spPr>
          <a:xfrm>
            <a:off x="701221" y="2157549"/>
            <a:ext cx="11147879" cy="2337434"/>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01221" y="4494983"/>
            <a:ext cx="111478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12192000" cy="2788375"/>
          </a:xfrm>
          <a:solidFill>
            <a:schemeClr val="tx2">
              <a:lumMod val="20000"/>
              <a:lumOff val="80000"/>
            </a:schemeClr>
          </a:solidFill>
        </p:spPr>
        <p:txBody>
          <a:bodyPr anchor="ctr"/>
          <a:lstStyle>
            <a:lvl1pPr algn="ctr">
              <a:defRPr/>
            </a:lvl1pPr>
          </a:lstStyle>
          <a:p>
            <a:endParaRPr lang="en-US" dirty="0"/>
          </a:p>
        </p:txBody>
      </p:sp>
      <p:sp>
        <p:nvSpPr>
          <p:cNvPr id="3" name="Content Placeholder 2"/>
          <p:cNvSpPr>
            <a:spLocks noGrp="1"/>
          </p:cNvSpPr>
          <p:nvPr>
            <p:ph idx="1" hasCustomPrompt="1"/>
          </p:nvPr>
        </p:nvSpPr>
        <p:spPr>
          <a:xfrm>
            <a:off x="465666" y="3340100"/>
            <a:ext cx="10888133" cy="2571025"/>
          </a:xfrm>
        </p:spPr>
        <p:txBody>
          <a:bodyPr anchor="ctr">
            <a:normAutofit/>
          </a:bodyPr>
          <a:lstStyle>
            <a:lvl1pPr marL="0" indent="0" algn="ctr">
              <a:buNone/>
              <a:defRPr sz="3600" b="1" i="1">
                <a:solidFill>
                  <a:schemeClr val="accent1"/>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1010927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989862"/>
            <a:ext cx="11307234" cy="405478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368300" y="493135"/>
            <a:ext cx="11404600" cy="1151075"/>
          </a:xfrm>
        </p:spPr>
        <p:txBody>
          <a:bodyPr anchor="b"/>
          <a:lstStyle>
            <a:lvl1pPr>
              <a:defRPr>
                <a:solidFill>
                  <a:schemeClr val="accent5"/>
                </a:solidFill>
              </a:defRPr>
            </a:lvl1pPr>
          </a:lstStyle>
          <a:p>
            <a:endParaRPr lang="en-US" dirty="0"/>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cxnSp>
        <p:nvCxnSpPr>
          <p:cNvPr id="4" name="Straight Connector 3"/>
          <p:cNvCxnSpPr/>
          <p:nvPr userDrawn="1"/>
        </p:nvCxnSpPr>
        <p:spPr>
          <a:xfrm flipV="1">
            <a:off x="495300" y="1572434"/>
            <a:ext cx="11277600" cy="3909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37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5666" y="3340100"/>
            <a:ext cx="10888133" cy="2571025"/>
          </a:xfrm>
        </p:spPr>
        <p:txBody>
          <a:bodyPr anchor="ctr">
            <a:normAutofit/>
          </a:bodyPr>
          <a:lstStyle>
            <a:lvl1pPr marL="0" indent="0" algn="ctr">
              <a:buNone/>
              <a:defRPr sz="3600" b="1" i="1">
                <a:solidFill>
                  <a:schemeClr val="accent1"/>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9" name="Picture 8"/>
          <p:cNvPicPr>
            <a:picLocks noChangeAspect="1"/>
          </p:cNvPicPr>
          <p:nvPr userDrawn="1"/>
        </p:nvPicPr>
        <p:blipFill rotWithShape="1">
          <a:blip r:embed="rId2">
            <a:alphaModFix amt="71000"/>
            <a:extLst>
              <a:ext uri="{28A0092B-C50C-407E-A947-70E740481C1C}">
                <a14:useLocalDpi xmlns:a14="http://schemas.microsoft.com/office/drawing/2010/main" val="0"/>
              </a:ext>
            </a:extLst>
          </a:blip>
          <a:srcRect r="-1221"/>
          <a:stretch/>
        </p:blipFill>
        <p:spPr>
          <a:xfrm>
            <a:off x="-139700" y="509089"/>
            <a:ext cx="12915900" cy="3901148"/>
          </a:xfrm>
          <a:prstGeom prst="rect">
            <a:avLst/>
          </a:prstGeom>
        </p:spPr>
      </p:pic>
    </p:spTree>
    <p:extLst>
      <p:ext uri="{BB962C8B-B14F-4D97-AF65-F5344CB8AC3E}">
        <p14:creationId xmlns:p14="http://schemas.microsoft.com/office/powerpoint/2010/main" val="151384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5400" y="-139700"/>
            <a:ext cx="12217400" cy="612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alphaModFix amt="9000"/>
            <a:extLst>
              <a:ext uri="{28A0092B-C50C-407E-A947-70E740481C1C}">
                <a14:useLocalDpi xmlns:a14="http://schemas.microsoft.com/office/drawing/2010/main" val="0"/>
              </a:ext>
            </a:extLst>
          </a:blip>
          <a:srcRect r="-1221"/>
          <a:stretch>
            <a:fillRect/>
          </a:stretch>
        </p:blipFill>
        <p:spPr>
          <a:xfrm>
            <a:off x="-139700" y="509089"/>
            <a:ext cx="12915900" cy="3901148"/>
          </a:xfrm>
          <a:prstGeom prst="rect">
            <a:avLst/>
          </a:prstGeom>
        </p:spPr>
      </p:pic>
      <p:sp>
        <p:nvSpPr>
          <p:cNvPr id="2" name="Title 1"/>
          <p:cNvSpPr>
            <a:spLocks noGrp="1"/>
          </p:cNvSpPr>
          <p:nvPr>
            <p:ph type="title"/>
          </p:nvPr>
        </p:nvSpPr>
        <p:spPr>
          <a:xfrm>
            <a:off x="701221" y="2157549"/>
            <a:ext cx="11185979" cy="2337434"/>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01221" y="4494983"/>
            <a:ext cx="111859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5400" y="-139700"/>
            <a:ext cx="12217400" cy="612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alphaModFix amt="18000"/>
            <a:extLst>
              <a:ext uri="{28A0092B-C50C-407E-A947-70E740481C1C}">
                <a14:useLocalDpi xmlns:a14="http://schemas.microsoft.com/office/drawing/2010/main" val="0"/>
              </a:ext>
            </a:extLst>
          </a:blip>
          <a:srcRect r="-1221"/>
          <a:stretch>
            <a:fillRect/>
          </a:stretch>
        </p:blipFill>
        <p:spPr>
          <a:xfrm>
            <a:off x="-139700" y="509089"/>
            <a:ext cx="12915900" cy="3901148"/>
          </a:xfrm>
          <a:prstGeom prst="rect">
            <a:avLst/>
          </a:prstGeom>
        </p:spPr>
      </p:pic>
      <p:sp>
        <p:nvSpPr>
          <p:cNvPr id="2" name="Title 1"/>
          <p:cNvSpPr>
            <a:spLocks noGrp="1"/>
          </p:cNvSpPr>
          <p:nvPr>
            <p:ph type="title"/>
          </p:nvPr>
        </p:nvSpPr>
        <p:spPr>
          <a:xfrm>
            <a:off x="701221" y="2157549"/>
            <a:ext cx="11173279" cy="2337434"/>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01221" y="4494983"/>
            <a:ext cx="111732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989862"/>
            <a:ext cx="11307234" cy="4054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t>‹#›</a:t>
            </a:fld>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rcRect b="-4258"/>
          <a:stretch>
            <a:fillRect/>
          </a:stretch>
        </p:blipFill>
        <p:spPr>
          <a:xfrm>
            <a:off x="465666" y="328042"/>
            <a:ext cx="2044700" cy="1351825"/>
          </a:xfrm>
          <a:prstGeom prst="rect">
            <a:avLst/>
          </a:prstGeom>
        </p:spPr>
      </p:pic>
      <p:sp>
        <p:nvSpPr>
          <p:cNvPr id="16" name="Title 1"/>
          <p:cNvSpPr>
            <a:spLocks noGrp="1"/>
          </p:cNvSpPr>
          <p:nvPr>
            <p:ph type="title"/>
          </p:nvPr>
        </p:nvSpPr>
        <p:spPr>
          <a:xfrm>
            <a:off x="2755900" y="493135"/>
            <a:ext cx="8915400" cy="1151075"/>
          </a:xfrm>
        </p:spPr>
        <p:txBody>
          <a:bodyPr anchor="b"/>
          <a:lstStyle>
            <a:lvl1pPr>
              <a:defRPr>
                <a:solidFill>
                  <a:schemeClr val="accent5"/>
                </a:solidFill>
              </a:defRPr>
            </a:lvl1pPr>
          </a:lstStyle>
          <a:p>
            <a:endParaRPr lang="en-US"/>
          </a:p>
        </p:txBody>
      </p:sp>
      <p:cxnSp>
        <p:nvCxnSpPr>
          <p:cNvPr id="17" name="Straight Connector 16"/>
          <p:cNvCxnSpPr/>
          <p:nvPr userDrawn="1"/>
        </p:nvCxnSpPr>
        <p:spPr>
          <a:xfrm flipV="1">
            <a:off x="2882900" y="1580711"/>
            <a:ext cx="8890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517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b="-4258"/>
          <a:stretch>
            <a:fillRect/>
          </a:stretch>
        </p:blipFill>
        <p:spPr>
          <a:xfrm>
            <a:off x="465666" y="328042"/>
            <a:ext cx="2044700" cy="1351825"/>
          </a:xfrm>
          <a:prstGeom prst="rect">
            <a:avLst/>
          </a:prstGeom>
        </p:spPr>
      </p:pic>
      <p:sp>
        <p:nvSpPr>
          <p:cNvPr id="9" name="Content Placeholder 2"/>
          <p:cNvSpPr>
            <a:spLocks noGrp="1"/>
          </p:cNvSpPr>
          <p:nvPr>
            <p:ph sz="half" idx="1"/>
          </p:nvPr>
        </p:nvSpPr>
        <p:spPr>
          <a:xfrm>
            <a:off x="465666"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5799666"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t>‹#›</a:t>
            </a:fld>
            <a:endParaRPr lang="en-US"/>
          </a:p>
        </p:txBody>
      </p:sp>
      <p:sp>
        <p:nvSpPr>
          <p:cNvPr id="14" name="Title 1"/>
          <p:cNvSpPr>
            <a:spLocks noGrp="1"/>
          </p:cNvSpPr>
          <p:nvPr>
            <p:ph type="title"/>
          </p:nvPr>
        </p:nvSpPr>
        <p:spPr>
          <a:xfrm>
            <a:off x="2755900" y="493135"/>
            <a:ext cx="8915400" cy="1151075"/>
          </a:xfrm>
        </p:spPr>
        <p:txBody>
          <a:bodyPr anchor="b"/>
          <a:lstStyle>
            <a:lvl1pPr>
              <a:defRPr>
                <a:solidFill>
                  <a:schemeClr val="accent5"/>
                </a:solidFill>
              </a:defRPr>
            </a:lvl1pPr>
          </a:lstStyle>
          <a:p>
            <a:endParaRPr lang="en-US"/>
          </a:p>
        </p:txBody>
      </p:sp>
      <p:cxnSp>
        <p:nvCxnSpPr>
          <p:cNvPr id="15" name="Straight Connector 14"/>
          <p:cNvCxnSpPr/>
          <p:nvPr userDrawn="1"/>
        </p:nvCxnSpPr>
        <p:spPr>
          <a:xfrm flipV="1">
            <a:off x="2882900" y="1580711"/>
            <a:ext cx="8890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989862"/>
            <a:ext cx="10888133" cy="4054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b="-4258"/>
          <a:stretch>
            <a:fillRect/>
          </a:stretch>
        </p:blipFill>
        <p:spPr>
          <a:xfrm>
            <a:off x="465666" y="328042"/>
            <a:ext cx="2044700" cy="1351825"/>
          </a:xfrm>
          <a:prstGeom prst="rect">
            <a:avLst/>
          </a:prstGeom>
        </p:spPr>
      </p:pic>
      <p:sp>
        <p:nvSpPr>
          <p:cNvPr id="9"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t>‹#›</a:t>
            </a:fld>
            <a:endParaRPr lang="en-US"/>
          </a:p>
        </p:txBody>
      </p:sp>
      <p:sp>
        <p:nvSpPr>
          <p:cNvPr id="11" name="Title 1"/>
          <p:cNvSpPr>
            <a:spLocks noGrp="1"/>
          </p:cNvSpPr>
          <p:nvPr>
            <p:ph type="title"/>
          </p:nvPr>
        </p:nvSpPr>
        <p:spPr>
          <a:xfrm>
            <a:off x="2755900" y="493135"/>
            <a:ext cx="8915400" cy="1151075"/>
          </a:xfrm>
        </p:spPr>
        <p:txBody>
          <a:bodyPr anchor="b"/>
          <a:lstStyle>
            <a:lvl1pPr>
              <a:defRPr>
                <a:solidFill>
                  <a:schemeClr val="accent5"/>
                </a:solidFill>
              </a:defRPr>
            </a:lvl1pPr>
          </a:lstStyle>
          <a:p>
            <a:endParaRPr lang="en-US"/>
          </a:p>
        </p:txBody>
      </p:sp>
      <p:cxnSp>
        <p:nvCxnSpPr>
          <p:cNvPr id="13" name="Straight Connector 12"/>
          <p:cNvCxnSpPr/>
          <p:nvPr userDrawn="1"/>
        </p:nvCxnSpPr>
        <p:spPr>
          <a:xfrm flipV="1">
            <a:off x="2882900" y="1580711"/>
            <a:ext cx="8890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2755900" y="493135"/>
            <a:ext cx="8597899" cy="1151075"/>
          </a:xfrm>
        </p:spPr>
        <p:txBody>
          <a:bodyPr/>
          <a:lstStyle>
            <a:lvl1pPr>
              <a:defRPr>
                <a:solidFill>
                  <a:schemeClr val="accent5"/>
                </a:solidFill>
              </a:defRPr>
            </a:lvl1pPr>
          </a:lstStyle>
          <a:p>
            <a:endParaRPr lang="en-US"/>
          </a:p>
        </p:txBody>
      </p:sp>
      <p:sp>
        <p:nvSpPr>
          <p:cNvPr id="3" name="Chart Placeholder 2"/>
          <p:cNvSpPr>
            <a:spLocks noGrp="1"/>
          </p:cNvSpPr>
          <p:nvPr>
            <p:ph type="chart" sz="quarter" idx="14"/>
          </p:nvPr>
        </p:nvSpPr>
        <p:spPr>
          <a:xfrm>
            <a:off x="482600" y="1955800"/>
            <a:ext cx="10871200" cy="3492500"/>
          </a:xfrm>
          <a:solidFill>
            <a:schemeClr val="bg2"/>
          </a:solidFill>
        </p:spPr>
        <p:txBody>
          <a:bodyPr anchor="ctr"/>
          <a:lstStyle>
            <a:lvl1pPr algn="ctr">
              <a:defRPr/>
            </a:lvl1pPr>
          </a:lstStyle>
          <a:p>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b="-4258"/>
          <a:stretch>
            <a:fillRect/>
          </a:stretch>
        </p:blipFill>
        <p:spPr>
          <a:xfrm>
            <a:off x="465666" y="328042"/>
            <a:ext cx="2044700" cy="1351825"/>
          </a:xfrm>
          <a:prstGeom prst="rect">
            <a:avLst/>
          </a:prstGeom>
        </p:spPr>
      </p:pic>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t>‹#›</a:t>
            </a:fld>
            <a:endParaRPr lang="en-US"/>
          </a:p>
        </p:txBody>
      </p:sp>
      <p:cxnSp>
        <p:nvCxnSpPr>
          <p:cNvPr id="9" name="Straight Connector 8"/>
          <p:cNvCxnSpPr/>
          <p:nvPr userDrawn="1"/>
        </p:nvCxnSpPr>
        <p:spPr>
          <a:xfrm flipV="1">
            <a:off x="2882900" y="1580711"/>
            <a:ext cx="8890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547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9" r:id="rId4"/>
    <p:sldLayoutId id="2147483670" r:id="rId5"/>
    <p:sldLayoutId id="2147483650" r:id="rId6"/>
    <p:sldLayoutId id="2147483661" r:id="rId7"/>
    <p:sldLayoutId id="2147483662" r:id="rId8"/>
    <p:sldLayoutId id="2147483667" r:id="rId9"/>
    <p:sldLayoutId id="2147483665" r:id="rId10"/>
    <p:sldLayoutId id="2147483660" r:id="rId11"/>
    <p:sldLayoutId id="2147483663" r:id="rId12"/>
    <p:sldLayoutId id="2147483666" r:id="rId13"/>
    <p:sldLayoutId id="2147483664" r:id="rId14"/>
    <p:sldLayoutId id="2147483672" r:id="rId15"/>
    <p:sldLayoutId id="2147483671" r:id="rId16"/>
  </p:sldLayoutIdLst>
  <p:transition/>
  <p:hf hdr="0" ftr="0" dt="0"/>
  <p:txStyles>
    <p:titleStyle>
      <a:lvl1pPr algn="l" defTabSz="914400" rtl="0" eaLnBrk="1" latinLnBrk="0" hangingPunct="1">
        <a:lnSpc>
          <a:spcPct val="90000"/>
        </a:lnSpc>
        <a:spcBef>
          <a:spcPct val="0"/>
        </a:spcBef>
        <a:buNone/>
        <a:defRPr sz="4400" b="1" i="0" kern="1200">
          <a:solidFill>
            <a:schemeClr val="accent5"/>
          </a:solidFill>
          <a:latin typeface="Arial"/>
          <a:ea typeface="Arial"/>
          <a:cs typeface="Arial"/>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accent5"/>
          </a:solidFill>
          <a:latin typeface="Arial"/>
          <a:ea typeface="Arial"/>
          <a:cs typeface="Arial"/>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Arial"/>
          <a:ea typeface="Arial"/>
          <a:cs typeface="Arial"/>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Arial"/>
          <a:ea typeface="Arial"/>
          <a:cs typeface="Arial"/>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Arial"/>
          <a:ea typeface="Arial"/>
          <a:cs typeface="Arial"/>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Arial"/>
          <a:ea typeface="Arial"/>
          <a:cs typeface="Arial"/>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0547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28283430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hf hdr="0" ftr="0" dt="0"/>
  <p:txStyles>
    <p:titleStyle>
      <a:lvl1pPr algn="l" defTabSz="914400" rtl="0" eaLnBrk="1" latinLnBrk="0" hangingPunct="1">
        <a:lnSpc>
          <a:spcPct val="90000"/>
        </a:lnSpc>
        <a:spcBef>
          <a:spcPct val="0"/>
        </a:spcBef>
        <a:buNone/>
        <a:defRPr sz="4400" b="1" i="0" kern="1200">
          <a:solidFill>
            <a:schemeClr val="accent5"/>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accent5"/>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srcRect t="20366" b="20366"/>
          <a:stretch>
            <a:fillRect/>
          </a:stretch>
        </p:blipFill>
        <p:spPr>
          <a:xfrm>
            <a:off x="0" y="0"/>
            <a:ext cx="12192000" cy="4820374"/>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0" y="4102886"/>
            <a:ext cx="2044700" cy="1327089"/>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3434" y="5476273"/>
            <a:ext cx="1626001" cy="1281092"/>
          </a:xfrm>
          <a:prstGeom prst="rect">
            <a:avLst/>
          </a:prstGeom>
        </p:spPr>
      </p:pic>
      <p:sp>
        <p:nvSpPr>
          <p:cNvPr id="5" name="Rectangle 4">
            <a:extLst>
              <a:ext uri="{FF2B5EF4-FFF2-40B4-BE49-F238E27FC236}">
                <a16:creationId xmlns:a16="http://schemas.microsoft.com/office/drawing/2014/main" id="{DDF39BC0-64C1-4710-A427-F0E7F4860C6E}"/>
              </a:ext>
            </a:extLst>
          </p:cNvPr>
          <p:cNvSpPr/>
          <p:nvPr/>
        </p:nvSpPr>
        <p:spPr>
          <a:xfrm>
            <a:off x="2214784" y="5429975"/>
            <a:ext cx="8248650" cy="1106970"/>
          </a:xfrm>
          <a:prstGeom prst="rect">
            <a:avLst/>
          </a:prstGeom>
        </p:spPr>
        <p:txBody>
          <a:bodyPr wrap="square">
            <a:spAutoFit/>
          </a:bodyPr>
          <a:lstStyle/>
          <a:p>
            <a:pPr lvl="0">
              <a:lnSpc>
                <a:spcPct val="90000"/>
              </a:lnSpc>
              <a:spcBef>
                <a:spcPts val="1000"/>
              </a:spcBef>
            </a:pPr>
            <a:r>
              <a:rPr lang="en-US" sz="4000" b="1" dirty="0">
                <a:solidFill>
                  <a:srgbClr val="515151"/>
                </a:solidFill>
                <a:latin typeface="Arial" charset="0"/>
                <a:cs typeface="Arial" charset="0"/>
              </a:rPr>
              <a:t>United Way of Central Indiana </a:t>
            </a:r>
          </a:p>
          <a:p>
            <a:pPr lvl="0">
              <a:lnSpc>
                <a:spcPct val="90000"/>
              </a:lnSpc>
              <a:spcBef>
                <a:spcPts val="1000"/>
              </a:spcBef>
            </a:pPr>
            <a:r>
              <a:rPr lang="en-US" sz="2400" b="1" dirty="0">
                <a:solidFill>
                  <a:srgbClr val="515151"/>
                </a:solidFill>
                <a:latin typeface="Arial" charset="0"/>
                <a:cs typeface="Arial" charset="0"/>
              </a:rPr>
              <a:t>Ceceily Brickley, Director Great Families 2020 </a:t>
            </a:r>
            <a:endParaRPr lang="en-US" sz="2400" dirty="0">
              <a:solidFill>
                <a:srgbClr val="515151"/>
              </a:solidFill>
              <a:latin typeface="Arial" charset="0"/>
              <a:cs typeface="Arial" charset="0"/>
            </a:endParaRPr>
          </a:p>
        </p:txBody>
      </p:sp>
    </p:spTree>
    <p:extLst>
      <p:ext uri="{BB962C8B-B14F-4D97-AF65-F5344CB8AC3E}">
        <p14:creationId xmlns:p14="http://schemas.microsoft.com/office/powerpoint/2010/main" val="149703176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155" y="4373450"/>
            <a:ext cx="12192000" cy="780233"/>
          </a:xfrm>
        </p:spPr>
        <p:txBody>
          <a:bodyPr>
            <a:normAutofit fontScale="90000"/>
          </a:bodyPr>
          <a:lstStyle/>
          <a:p>
            <a:r>
              <a:rPr lang="en-US" sz="5400" dirty="0"/>
              <a:t>Questions</a:t>
            </a:r>
            <a:endParaRPr lang="en-US" sz="5400" dirty="0">
              <a:highlight>
                <a:srgbClr val="FFFF00"/>
              </a:highlight>
            </a:endParaRPr>
          </a:p>
        </p:txBody>
      </p:sp>
    </p:spTree>
    <p:extLst>
      <p:ext uri="{BB962C8B-B14F-4D97-AF65-F5344CB8AC3E}">
        <p14:creationId xmlns:p14="http://schemas.microsoft.com/office/powerpoint/2010/main" val="69130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a:t>
            </a:fld>
            <a:endParaRPr lang="en-US"/>
          </a:p>
        </p:txBody>
      </p:sp>
      <p:sp>
        <p:nvSpPr>
          <p:cNvPr id="3" name="Title 2"/>
          <p:cNvSpPr>
            <a:spLocks noGrp="1"/>
          </p:cNvSpPr>
          <p:nvPr>
            <p:ph type="title"/>
          </p:nvPr>
        </p:nvSpPr>
        <p:spPr>
          <a:xfrm>
            <a:off x="2755900" y="493135"/>
            <a:ext cx="8597899" cy="1151075"/>
          </a:xfrm>
        </p:spPr>
        <p:txBody>
          <a:bodyPr/>
          <a:lstStyle/>
          <a:p>
            <a:r>
              <a:rPr lang="en-US" dirty="0">
                <a:latin typeface="Arial" panose="020B0604020202020204" pitchFamily="34" charset="0"/>
                <a:cs typeface="Arial" panose="020B0604020202020204" pitchFamily="34" charset="0"/>
              </a:rPr>
              <a:t>What is 2Gen?</a:t>
            </a:r>
          </a:p>
        </p:txBody>
      </p:sp>
      <p:pic>
        <p:nvPicPr>
          <p:cNvPr id="5" name="Picture 4">
            <a:extLst>
              <a:ext uri="{FF2B5EF4-FFF2-40B4-BE49-F238E27FC236}">
                <a16:creationId xmlns:a16="http://schemas.microsoft.com/office/drawing/2014/main" id="{E03B57E6-D362-45CE-AD4B-0AB397B0097D}"/>
              </a:ext>
            </a:extLst>
          </p:cNvPr>
          <p:cNvPicPr>
            <a:picLocks noChangeAspect="1"/>
          </p:cNvPicPr>
          <p:nvPr/>
        </p:nvPicPr>
        <p:blipFill>
          <a:blip r:embed="rId3"/>
          <a:stretch>
            <a:fillRect/>
          </a:stretch>
        </p:blipFill>
        <p:spPr>
          <a:xfrm>
            <a:off x="4425110" y="1644210"/>
            <a:ext cx="7667982" cy="5163365"/>
          </a:xfrm>
          <a:prstGeom prst="rect">
            <a:avLst/>
          </a:prstGeom>
        </p:spPr>
      </p:pic>
      <p:sp>
        <p:nvSpPr>
          <p:cNvPr id="8" name="Rectangle 7">
            <a:extLst>
              <a:ext uri="{FF2B5EF4-FFF2-40B4-BE49-F238E27FC236}">
                <a16:creationId xmlns:a16="http://schemas.microsoft.com/office/drawing/2014/main" id="{7F89F2DB-96D0-4612-91F7-8EF7DF0731D4}"/>
              </a:ext>
            </a:extLst>
          </p:cNvPr>
          <p:cNvSpPr/>
          <p:nvPr/>
        </p:nvSpPr>
        <p:spPr>
          <a:xfrm>
            <a:off x="279960" y="1845240"/>
            <a:ext cx="2884498" cy="4708981"/>
          </a:xfrm>
          <a:prstGeom prst="rect">
            <a:avLst/>
          </a:prstGeom>
        </p:spPr>
        <p:txBody>
          <a:bodyPr wrap="square">
            <a:spAutoFit/>
          </a:bodyPr>
          <a:lstStyle/>
          <a:p>
            <a:r>
              <a:rPr lang="en-US" sz="2000" dirty="0"/>
              <a:t>• </a:t>
            </a:r>
            <a:r>
              <a:rPr lang="en-US" sz="2000" dirty="0">
                <a:latin typeface="Arial" panose="020B0604020202020204" pitchFamily="34" charset="0"/>
                <a:cs typeface="Arial" panose="020B0604020202020204" pitchFamily="34" charset="0"/>
              </a:rPr>
              <a:t>Helping children receive a high-quality start to their education</a:t>
            </a:r>
          </a:p>
          <a:p>
            <a:r>
              <a:rPr lang="en-US" sz="2000" dirty="0">
                <a:latin typeface="Arial" panose="020B0604020202020204" pitchFamily="34" charset="0"/>
                <a:cs typeface="Arial" panose="020B0604020202020204" pitchFamily="34" charset="0"/>
              </a:rPr>
              <a:t>• Training and coaching parents to achieve better jobs and higher wages</a:t>
            </a:r>
          </a:p>
          <a:p>
            <a:r>
              <a:rPr lang="en-US" sz="2000" dirty="0">
                <a:latin typeface="Arial" panose="020B0604020202020204" pitchFamily="34" charset="0"/>
                <a:cs typeface="Arial" panose="020B0604020202020204" pitchFamily="34" charset="0"/>
              </a:rPr>
              <a:t>• Building a family’s economic assets for stability</a:t>
            </a:r>
          </a:p>
          <a:p>
            <a:r>
              <a:rPr lang="en-US" sz="2000" dirty="0">
                <a:latin typeface="Arial" panose="020B0604020202020204" pitchFamily="34" charset="0"/>
                <a:cs typeface="Arial" panose="020B0604020202020204" pitchFamily="34" charset="0"/>
              </a:rPr>
              <a:t>• Improving a family’s health and well-being</a:t>
            </a:r>
          </a:p>
          <a:p>
            <a:r>
              <a:rPr lang="en-US" sz="2000" dirty="0">
                <a:latin typeface="Arial" panose="020B0604020202020204" pitchFamily="34" charset="0"/>
                <a:cs typeface="Arial" panose="020B0604020202020204" pitchFamily="34" charset="0"/>
              </a:rPr>
              <a:t>• Strengthening a family’s social capital and network</a:t>
            </a:r>
          </a:p>
        </p:txBody>
      </p:sp>
      <p:sp>
        <p:nvSpPr>
          <p:cNvPr id="9" name="Arrow: Right 8">
            <a:extLst>
              <a:ext uri="{FF2B5EF4-FFF2-40B4-BE49-F238E27FC236}">
                <a16:creationId xmlns:a16="http://schemas.microsoft.com/office/drawing/2014/main" id="{185129BF-B3D9-4613-A8DC-5F772708CC76}"/>
              </a:ext>
            </a:extLst>
          </p:cNvPr>
          <p:cNvSpPr/>
          <p:nvPr/>
        </p:nvSpPr>
        <p:spPr>
          <a:xfrm>
            <a:off x="2805033" y="3519228"/>
            <a:ext cx="2028635" cy="1361003"/>
          </a:xfrm>
          <a:prstGeom prst="rightArrow">
            <a:avLst/>
          </a:prstGeom>
          <a:solidFill>
            <a:srgbClr val="539E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1357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F2E00EE-517B-4EB2-AC5D-6889140D570B}"/>
              </a:ext>
            </a:extLst>
          </p:cNvPr>
          <p:cNvPicPr>
            <a:picLocks noGrp="1" noChangeAspect="1"/>
          </p:cNvPicPr>
          <p:nvPr>
            <p:ph idx="1"/>
          </p:nvPr>
        </p:nvPicPr>
        <p:blipFill>
          <a:blip r:embed="rId3"/>
          <a:stretch>
            <a:fillRect/>
          </a:stretch>
        </p:blipFill>
        <p:spPr>
          <a:xfrm>
            <a:off x="465138" y="2679516"/>
            <a:ext cx="10888662" cy="2675305"/>
          </a:xfrm>
          <a:prstGeom prst="rect">
            <a:avLst/>
          </a:prstGeom>
        </p:spPr>
      </p:pic>
      <p:sp>
        <p:nvSpPr>
          <p:cNvPr id="3" name="Slide Number Placeholder 2">
            <a:extLst>
              <a:ext uri="{FF2B5EF4-FFF2-40B4-BE49-F238E27FC236}">
                <a16:creationId xmlns:a16="http://schemas.microsoft.com/office/drawing/2014/main" id="{D0EE9CAF-7D9A-4D01-B7A3-4C256E85F7BD}"/>
              </a:ext>
            </a:extLst>
          </p:cNvPr>
          <p:cNvSpPr>
            <a:spLocks noGrp="1"/>
          </p:cNvSpPr>
          <p:nvPr>
            <p:ph type="sldNum" sz="quarter" idx="4"/>
          </p:nvPr>
        </p:nvSpPr>
        <p:spPr/>
        <p:txBody>
          <a:bodyPr/>
          <a:lstStyle/>
          <a:p>
            <a:fld id="{BBB69291-A384-1346-A27A-D0A1C91B6C32}" type="slidenum">
              <a:rPr lang="en-US" smtClean="0"/>
              <a:pPr/>
              <a:t>3</a:t>
            </a:fld>
            <a:endParaRPr lang="en-US"/>
          </a:p>
        </p:txBody>
      </p:sp>
      <p:sp>
        <p:nvSpPr>
          <p:cNvPr id="4" name="Title 3">
            <a:extLst>
              <a:ext uri="{FF2B5EF4-FFF2-40B4-BE49-F238E27FC236}">
                <a16:creationId xmlns:a16="http://schemas.microsoft.com/office/drawing/2014/main" id="{8B63B8D1-0908-4D75-BE24-61A42403211C}"/>
              </a:ext>
            </a:extLst>
          </p:cNvPr>
          <p:cNvSpPr>
            <a:spLocks noGrp="1"/>
          </p:cNvSpPr>
          <p:nvPr>
            <p:ph type="title"/>
          </p:nvPr>
        </p:nvSpPr>
        <p:spPr/>
        <p:txBody>
          <a:bodyPr/>
          <a:lstStyle/>
          <a:p>
            <a:r>
              <a:rPr lang="en-US" dirty="0"/>
              <a:t>2Gen Continuum</a:t>
            </a:r>
          </a:p>
        </p:txBody>
      </p:sp>
    </p:spTree>
    <p:extLst>
      <p:ext uri="{BB962C8B-B14F-4D97-AF65-F5344CB8AC3E}">
        <p14:creationId xmlns:p14="http://schemas.microsoft.com/office/powerpoint/2010/main" val="29376850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1B2F85-8DF6-40D7-8835-35D4F8C87F47}"/>
              </a:ext>
            </a:extLst>
          </p:cNvPr>
          <p:cNvSpPr>
            <a:spLocks noGrp="1"/>
          </p:cNvSpPr>
          <p:nvPr>
            <p:ph idx="1"/>
          </p:nvPr>
        </p:nvSpPr>
        <p:spPr>
          <a:xfrm>
            <a:off x="327964" y="2074724"/>
            <a:ext cx="11536072" cy="3229838"/>
          </a:xfrm>
        </p:spPr>
        <p:txBody>
          <a:bodyPr/>
          <a:lstStyle/>
          <a:p>
            <a:pPr marL="514350" indent="-514350">
              <a:buAutoNum type="arabicPeriod"/>
            </a:pPr>
            <a:r>
              <a:rPr lang="en-US" dirty="0"/>
              <a:t>Measure and account for outcomes for both children and their parents. </a:t>
            </a:r>
          </a:p>
          <a:p>
            <a:pPr marL="514350" indent="-514350">
              <a:buAutoNum type="arabicPeriod"/>
            </a:pPr>
            <a:r>
              <a:rPr lang="en-US" dirty="0"/>
              <a:t>Engage and listen to the voices of families.</a:t>
            </a:r>
          </a:p>
          <a:p>
            <a:pPr marL="514350" indent="-514350">
              <a:buAutoNum type="arabicPeriod"/>
            </a:pPr>
            <a:r>
              <a:rPr lang="en-US" dirty="0"/>
              <a:t>Ensure equity.</a:t>
            </a:r>
          </a:p>
          <a:p>
            <a:pPr marL="514350" indent="-514350">
              <a:buAutoNum type="arabicPeriod"/>
            </a:pPr>
            <a:r>
              <a:rPr lang="en-US" dirty="0"/>
              <a:t>Foster innovation and evidence together. </a:t>
            </a:r>
          </a:p>
          <a:p>
            <a:pPr marL="514350" indent="-514350">
              <a:buAutoNum type="arabicPeriod"/>
            </a:pPr>
            <a:r>
              <a:rPr lang="en-US" dirty="0"/>
              <a:t>Align systems and funding streams.</a:t>
            </a:r>
          </a:p>
          <a:p>
            <a:pPr marL="514350" indent="-514350">
              <a:buAutoNum type="arabicPeriod"/>
            </a:pPr>
            <a:endParaRPr lang="en-US" dirty="0"/>
          </a:p>
        </p:txBody>
      </p:sp>
      <p:sp>
        <p:nvSpPr>
          <p:cNvPr id="3" name="Slide Number Placeholder 2">
            <a:extLst>
              <a:ext uri="{FF2B5EF4-FFF2-40B4-BE49-F238E27FC236}">
                <a16:creationId xmlns:a16="http://schemas.microsoft.com/office/drawing/2014/main" id="{2F73EAAF-D417-4EE9-9C48-9F39FC66BCEA}"/>
              </a:ext>
            </a:extLst>
          </p:cNvPr>
          <p:cNvSpPr>
            <a:spLocks noGrp="1"/>
          </p:cNvSpPr>
          <p:nvPr>
            <p:ph type="sldNum" sz="quarter" idx="4"/>
          </p:nvPr>
        </p:nvSpPr>
        <p:spPr/>
        <p:txBody>
          <a:bodyPr/>
          <a:lstStyle/>
          <a:p>
            <a:fld id="{BBB69291-A384-1346-A27A-D0A1C91B6C32}" type="slidenum">
              <a:rPr lang="en-US" smtClean="0"/>
              <a:pPr/>
              <a:t>4</a:t>
            </a:fld>
            <a:endParaRPr lang="en-US"/>
          </a:p>
        </p:txBody>
      </p:sp>
      <p:sp>
        <p:nvSpPr>
          <p:cNvPr id="4" name="Title 3">
            <a:extLst>
              <a:ext uri="{FF2B5EF4-FFF2-40B4-BE49-F238E27FC236}">
                <a16:creationId xmlns:a16="http://schemas.microsoft.com/office/drawing/2014/main" id="{0614A61F-259F-4CC5-8624-019E7AC713B6}"/>
              </a:ext>
            </a:extLst>
          </p:cNvPr>
          <p:cNvSpPr>
            <a:spLocks noGrp="1"/>
          </p:cNvSpPr>
          <p:nvPr>
            <p:ph type="title"/>
          </p:nvPr>
        </p:nvSpPr>
        <p:spPr/>
        <p:txBody>
          <a:bodyPr>
            <a:normAutofit/>
          </a:bodyPr>
          <a:lstStyle/>
          <a:p>
            <a:r>
              <a:rPr lang="en-US" dirty="0"/>
              <a:t>Five Guiding Principles of 2Gen</a:t>
            </a:r>
            <a:endParaRPr lang="en-US" dirty="0">
              <a:highlight>
                <a:srgbClr val="FFFF00"/>
              </a:highlight>
            </a:endParaRPr>
          </a:p>
        </p:txBody>
      </p:sp>
    </p:spTree>
    <p:extLst>
      <p:ext uri="{BB962C8B-B14F-4D97-AF65-F5344CB8AC3E}">
        <p14:creationId xmlns:p14="http://schemas.microsoft.com/office/powerpoint/2010/main" val="11977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9BC9279-3CF7-C848-AE6E-208760615AFD}"/>
              </a:ext>
            </a:extLst>
          </p:cNvPr>
          <p:cNvSpPr>
            <a:spLocks noGrp="1"/>
          </p:cNvSpPr>
          <p:nvPr>
            <p:ph idx="1"/>
          </p:nvPr>
        </p:nvSpPr>
        <p:spPr>
          <a:xfrm>
            <a:off x="465666" y="1997769"/>
            <a:ext cx="7083878" cy="4264232"/>
          </a:xfrm>
        </p:spPr>
        <p:txBody>
          <a:bodyPr>
            <a:normAutofit/>
          </a:bodyPr>
          <a:lstStyle/>
          <a:p>
            <a:pPr marL="457063" lvl="1" indent="0">
              <a:buNone/>
            </a:pPr>
            <a:r>
              <a:rPr lang="en-US" sz="2800" b="1" dirty="0">
                <a:latin typeface="Arial" panose="020B0604020202020204" pitchFamily="34" charset="0"/>
                <a:cs typeface="Arial" panose="020B0604020202020204" pitchFamily="34" charset="0"/>
              </a:rPr>
              <a:t>Coaching areas: </a:t>
            </a:r>
          </a:p>
          <a:p>
            <a:pPr marL="799963"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Employment coaching </a:t>
            </a:r>
          </a:p>
          <a:p>
            <a:pPr marL="799963"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Income supports coaching </a:t>
            </a:r>
          </a:p>
          <a:p>
            <a:pPr marL="799963"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Financial coaching </a:t>
            </a:r>
          </a:p>
          <a:p>
            <a:pPr marL="799963" lvl="1"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063" lvl="1" indent="0">
              <a:buNone/>
            </a:pPr>
            <a:r>
              <a:rPr lang="en-US" sz="2800" b="1" dirty="0">
                <a:latin typeface="Arial" panose="020B0604020202020204" pitchFamily="34" charset="0"/>
                <a:cs typeface="Arial" panose="020B0604020202020204" pitchFamily="34" charset="0"/>
              </a:rPr>
              <a:t>Coaching philosophy </a:t>
            </a:r>
          </a:p>
          <a:p>
            <a:pPr marL="799963"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Co-active coaching </a:t>
            </a:r>
          </a:p>
          <a:p>
            <a:pPr marL="799963"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Family success planning </a:t>
            </a:r>
          </a:p>
        </p:txBody>
      </p:sp>
      <p:sp>
        <p:nvSpPr>
          <p:cNvPr id="3" name="Slide Number Placeholder 2">
            <a:extLst>
              <a:ext uri="{FF2B5EF4-FFF2-40B4-BE49-F238E27FC236}">
                <a16:creationId xmlns:a16="http://schemas.microsoft.com/office/drawing/2014/main" id="{59045A74-AFB9-F24D-A001-DE650DDE3417}"/>
              </a:ext>
            </a:extLst>
          </p:cNvPr>
          <p:cNvSpPr>
            <a:spLocks noGrp="1"/>
          </p:cNvSpPr>
          <p:nvPr>
            <p:ph type="sldNum" sz="quarter" idx="4"/>
          </p:nvPr>
        </p:nvSpPr>
        <p:spPr>
          <a:xfrm>
            <a:off x="465666"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69291-A384-1346-A27A-D0A1C91B6C32}"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5B2363F-F0BD-CB45-B617-1BB0B96998FF}"/>
              </a:ext>
            </a:extLst>
          </p:cNvPr>
          <p:cNvSpPr>
            <a:spLocks noGrp="1"/>
          </p:cNvSpPr>
          <p:nvPr>
            <p:ph type="title"/>
          </p:nvPr>
        </p:nvSpPr>
        <p:spPr>
          <a:xfrm>
            <a:off x="2755900" y="493135"/>
            <a:ext cx="8915400" cy="1151075"/>
          </a:xfrm>
        </p:spPr>
        <p:txBody>
          <a:bodyPr>
            <a:normAutofit fontScale="90000"/>
          </a:bodyPr>
          <a:lstStyle/>
          <a:p>
            <a:r>
              <a:rPr lang="en-US" dirty="0">
                <a:solidFill>
                  <a:schemeClr val="tx1"/>
                </a:solidFill>
                <a:latin typeface="Arial" panose="020B0604020202020204" pitchFamily="34" charset="0"/>
                <a:cs typeface="Arial" panose="020B0604020202020204" pitchFamily="34" charset="0"/>
              </a:rPr>
              <a:t>Brief Overview: Center for Working Families </a:t>
            </a:r>
          </a:p>
        </p:txBody>
      </p:sp>
      <p:pic>
        <p:nvPicPr>
          <p:cNvPr id="7" name="Picture 2" descr="Image result for 2gen">
            <a:extLst>
              <a:ext uri="{FF2B5EF4-FFF2-40B4-BE49-F238E27FC236}">
                <a16:creationId xmlns:a16="http://schemas.microsoft.com/office/drawing/2014/main" id="{81BBC11F-12EB-4E1F-8FF5-B4454C1E5F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39" r="16837" b="1"/>
          <a:stretch/>
        </p:blipFill>
        <p:spPr bwMode="auto">
          <a:xfrm>
            <a:off x="8007813" y="1902652"/>
            <a:ext cx="3718521" cy="379856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286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9BC9279-3CF7-C848-AE6E-208760615AFD}"/>
              </a:ext>
            </a:extLst>
          </p:cNvPr>
          <p:cNvSpPr>
            <a:spLocks noGrp="1"/>
          </p:cNvSpPr>
          <p:nvPr>
            <p:ph idx="1"/>
          </p:nvPr>
        </p:nvSpPr>
        <p:spPr>
          <a:xfrm>
            <a:off x="465666" y="2037082"/>
            <a:ext cx="7083878" cy="3529704"/>
          </a:xfrm>
        </p:spPr>
        <p:txBody>
          <a:bodyPr>
            <a:normAutofit fontScale="92500" lnSpcReduction="10000"/>
          </a:bodyPr>
          <a:lstStyle/>
          <a:p>
            <a:pPr marL="457063" lvl="1" indent="0">
              <a:buNone/>
            </a:pPr>
            <a:endParaRPr lang="en-US" dirty="0">
              <a:latin typeface="Arial" panose="020B0604020202020204" pitchFamily="34" charset="0"/>
              <a:cs typeface="Arial" panose="020B0604020202020204" pitchFamily="34" charset="0"/>
            </a:endParaRPr>
          </a:p>
          <a:p>
            <a:pPr lvl="1"/>
            <a:r>
              <a:rPr lang="en-US" dirty="0"/>
              <a:t>Service Providers</a:t>
            </a:r>
          </a:p>
          <a:p>
            <a:pPr lvl="1"/>
            <a:endParaRPr lang="en-US" dirty="0"/>
          </a:p>
          <a:p>
            <a:pPr lvl="1"/>
            <a:r>
              <a:rPr lang="en-US" dirty="0"/>
              <a:t>Policymakers</a:t>
            </a:r>
          </a:p>
          <a:p>
            <a:pPr marL="457200" lvl="1" indent="0">
              <a:buNone/>
            </a:pPr>
            <a:endParaRPr lang="en-US" dirty="0"/>
          </a:p>
          <a:p>
            <a:pPr lvl="1"/>
            <a:r>
              <a:rPr lang="en-US" dirty="0"/>
              <a:t>Researchers and Evaluators</a:t>
            </a:r>
          </a:p>
          <a:p>
            <a:pPr marL="457200" lvl="1" indent="0">
              <a:buNone/>
            </a:pPr>
            <a:endParaRPr lang="en-US" dirty="0"/>
          </a:p>
          <a:p>
            <a:pPr lvl="1"/>
            <a:r>
              <a:rPr lang="en-US" dirty="0"/>
              <a:t>Parents and Family Members</a:t>
            </a:r>
          </a:p>
          <a:p>
            <a:pPr marL="457200" lvl="1" indent="0">
              <a:buNone/>
            </a:pPr>
            <a:endParaRPr lang="en-US" dirty="0"/>
          </a:p>
          <a:p>
            <a:pPr lvl="1"/>
            <a:r>
              <a:rPr lang="en-US" dirty="0"/>
              <a:t>Partnerships and Collaborations</a:t>
            </a:r>
          </a:p>
        </p:txBody>
      </p:sp>
      <p:sp>
        <p:nvSpPr>
          <p:cNvPr id="3" name="Slide Number Placeholder 2">
            <a:extLst>
              <a:ext uri="{FF2B5EF4-FFF2-40B4-BE49-F238E27FC236}">
                <a16:creationId xmlns:a16="http://schemas.microsoft.com/office/drawing/2014/main" id="{59045A74-AFB9-F24D-A001-DE650DDE3417}"/>
              </a:ext>
            </a:extLst>
          </p:cNvPr>
          <p:cNvSpPr>
            <a:spLocks noGrp="1"/>
          </p:cNvSpPr>
          <p:nvPr>
            <p:ph type="sldNum" sz="quarter" idx="4"/>
          </p:nvPr>
        </p:nvSpPr>
        <p:spPr/>
        <p:txBody>
          <a:bodyPr/>
          <a:lstStyle/>
          <a:p>
            <a:fld id="{BBB69291-A384-1346-A27A-D0A1C91B6C32}" type="slidenum">
              <a:rPr lang="en-US" smtClean="0"/>
              <a:pPr/>
              <a:t>6</a:t>
            </a:fld>
            <a:endParaRPr lang="en-US"/>
          </a:p>
        </p:txBody>
      </p:sp>
      <p:sp>
        <p:nvSpPr>
          <p:cNvPr id="4" name="Title 3">
            <a:extLst>
              <a:ext uri="{FF2B5EF4-FFF2-40B4-BE49-F238E27FC236}">
                <a16:creationId xmlns:a16="http://schemas.microsoft.com/office/drawing/2014/main" id="{F5B2363F-F0BD-CB45-B617-1BB0B96998FF}"/>
              </a:ext>
            </a:extLst>
          </p:cNvPr>
          <p:cNvSpPr>
            <a:spLocks noGrp="1"/>
          </p:cNvSpPr>
          <p:nvPr>
            <p:ph type="title"/>
          </p:nvPr>
        </p:nvSpPr>
        <p:spPr/>
        <p:txBody>
          <a:bodyPr>
            <a:normAutofit/>
          </a:bodyPr>
          <a:lstStyle/>
          <a:p>
            <a:r>
              <a:rPr lang="en-US" dirty="0">
                <a:solidFill>
                  <a:schemeClr val="tx1"/>
                </a:solidFill>
                <a:latin typeface="Arial" panose="020B0604020202020204" pitchFamily="34" charset="0"/>
                <a:cs typeface="Arial" panose="020B0604020202020204" pitchFamily="34" charset="0"/>
              </a:rPr>
              <a:t>Required Roles</a:t>
            </a:r>
          </a:p>
        </p:txBody>
      </p:sp>
      <p:pic>
        <p:nvPicPr>
          <p:cNvPr id="8" name="Picture 6" descr="https://ascend.aspeninstitute.org/wp-content/uploads/2018/04/fellow-publication-header-e1523558063721.png">
            <a:extLst>
              <a:ext uri="{FF2B5EF4-FFF2-40B4-BE49-F238E27FC236}">
                <a16:creationId xmlns:a16="http://schemas.microsoft.com/office/drawing/2014/main" id="{539D668C-A2A3-4669-9046-B2661E6AFC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309" r="74175" b="7701"/>
          <a:stretch/>
        </p:blipFill>
        <p:spPr bwMode="auto">
          <a:xfrm>
            <a:off x="5952085" y="2037082"/>
            <a:ext cx="5473335" cy="3672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190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B2363F-F0BD-CB45-B617-1BB0B96998FF}"/>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sz="4400" kern="1200" dirty="0">
                <a:solidFill>
                  <a:schemeClr val="accent1"/>
                </a:solidFill>
                <a:latin typeface="+mj-lt"/>
                <a:ea typeface="+mj-ea"/>
                <a:cs typeface="+mj-cs"/>
              </a:rPr>
              <a:t>What is your role? </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9BC9279-3CF7-C848-AE6E-208760615AFD}"/>
              </a:ext>
            </a:extLst>
          </p:cNvPr>
          <p:cNvSpPr>
            <a:spLocks noGrp="1"/>
          </p:cNvSpPr>
          <p:nvPr>
            <p:ph idx="1"/>
          </p:nvPr>
        </p:nvSpPr>
        <p:spPr>
          <a:xfrm>
            <a:off x="4976031" y="963877"/>
            <a:ext cx="6377769" cy="4930246"/>
          </a:xfrm>
        </p:spPr>
        <p:txBody>
          <a:bodyPr vert="horz" lIns="91440" tIns="45720" rIns="91440" bIns="45720" rtlCol="0" anchor="ctr">
            <a:normAutofit/>
          </a:bodyPr>
          <a:lstStyle/>
          <a:p>
            <a:pPr marL="457063" lvl="1">
              <a:buFont typeface="Arial" panose="020B0604020202020204" pitchFamily="34" charset="0"/>
              <a:buChar char="•"/>
            </a:pPr>
            <a:endParaRPr lang="en-US" sz="2400" kern="1200" dirty="0">
              <a:solidFill>
                <a:schemeClr val="tx1"/>
              </a:solidFill>
              <a:latin typeface="+mn-lt"/>
              <a:ea typeface="+mn-ea"/>
              <a:cs typeface="+mn-cs"/>
            </a:endParaRPr>
          </a:p>
          <a:p>
            <a:pPr lvl="1">
              <a:buFont typeface="Arial" panose="020B0604020202020204" pitchFamily="34" charset="0"/>
              <a:buChar char="•"/>
            </a:pPr>
            <a:r>
              <a:rPr lang="en-US" sz="2400" kern="1200" dirty="0">
                <a:solidFill>
                  <a:schemeClr val="tx1"/>
                </a:solidFill>
                <a:latin typeface="+mn-lt"/>
                <a:ea typeface="+mn-ea"/>
                <a:cs typeface="+mn-cs"/>
              </a:rPr>
              <a:t>Service Provider</a:t>
            </a:r>
          </a:p>
          <a:p>
            <a:pPr lvl="1">
              <a:buFont typeface="Arial" panose="020B0604020202020204" pitchFamily="34" charset="0"/>
              <a:buChar char="•"/>
            </a:pPr>
            <a:endParaRPr lang="en-US" sz="2400" kern="1200" dirty="0">
              <a:solidFill>
                <a:schemeClr val="tx1"/>
              </a:solidFill>
              <a:latin typeface="+mn-lt"/>
              <a:ea typeface="+mn-ea"/>
              <a:cs typeface="+mn-cs"/>
            </a:endParaRPr>
          </a:p>
          <a:p>
            <a:pPr lvl="1">
              <a:buFont typeface="Arial" panose="020B0604020202020204" pitchFamily="34" charset="0"/>
              <a:buChar char="•"/>
            </a:pPr>
            <a:r>
              <a:rPr lang="en-US" sz="2400" kern="1200" dirty="0">
                <a:solidFill>
                  <a:schemeClr val="tx1"/>
                </a:solidFill>
                <a:latin typeface="+mn-lt"/>
                <a:ea typeface="+mn-ea"/>
                <a:cs typeface="+mn-cs"/>
              </a:rPr>
              <a:t>Policymaker</a:t>
            </a:r>
          </a:p>
          <a:p>
            <a:pPr marL="457200" lvl="1">
              <a:buFont typeface="Arial" panose="020B0604020202020204" pitchFamily="34" charset="0"/>
              <a:buChar char="•"/>
            </a:pPr>
            <a:endParaRPr lang="en-US" sz="2400" kern="1200" dirty="0">
              <a:solidFill>
                <a:schemeClr val="tx1"/>
              </a:solidFill>
              <a:latin typeface="+mn-lt"/>
              <a:ea typeface="+mn-ea"/>
              <a:cs typeface="+mn-cs"/>
            </a:endParaRPr>
          </a:p>
          <a:p>
            <a:pPr lvl="1">
              <a:buFont typeface="Arial" panose="020B0604020202020204" pitchFamily="34" charset="0"/>
              <a:buChar char="•"/>
            </a:pPr>
            <a:r>
              <a:rPr lang="en-US" sz="2400" kern="1200" dirty="0">
                <a:solidFill>
                  <a:schemeClr val="tx1"/>
                </a:solidFill>
                <a:latin typeface="+mn-lt"/>
                <a:ea typeface="+mn-ea"/>
                <a:cs typeface="+mn-cs"/>
              </a:rPr>
              <a:t>Researcher and/or Evaluator</a:t>
            </a:r>
          </a:p>
          <a:p>
            <a:pPr marL="457200" lvl="1">
              <a:buFont typeface="Arial" panose="020B0604020202020204" pitchFamily="34" charset="0"/>
              <a:buChar char="•"/>
            </a:pPr>
            <a:endParaRPr lang="en-US" sz="2400" kern="1200" dirty="0">
              <a:solidFill>
                <a:schemeClr val="tx1"/>
              </a:solidFill>
              <a:latin typeface="+mn-lt"/>
              <a:ea typeface="+mn-ea"/>
              <a:cs typeface="+mn-cs"/>
            </a:endParaRPr>
          </a:p>
          <a:p>
            <a:pPr lvl="1">
              <a:buFont typeface="Arial" panose="020B0604020202020204" pitchFamily="34" charset="0"/>
              <a:buChar char="•"/>
            </a:pPr>
            <a:r>
              <a:rPr lang="en-US" sz="2400" kern="1200" dirty="0">
                <a:solidFill>
                  <a:schemeClr val="tx1"/>
                </a:solidFill>
                <a:latin typeface="+mn-lt"/>
                <a:ea typeface="+mn-ea"/>
                <a:cs typeface="+mn-cs"/>
              </a:rPr>
              <a:t>Client</a:t>
            </a:r>
          </a:p>
          <a:p>
            <a:pPr marL="457200" lvl="1">
              <a:buFont typeface="Arial" panose="020B0604020202020204" pitchFamily="34" charset="0"/>
              <a:buChar char="•"/>
            </a:pPr>
            <a:endParaRPr lang="en-US" sz="2400" kern="1200" dirty="0">
              <a:solidFill>
                <a:schemeClr val="tx1"/>
              </a:solidFill>
              <a:latin typeface="+mn-lt"/>
              <a:ea typeface="+mn-ea"/>
              <a:cs typeface="+mn-cs"/>
            </a:endParaRPr>
          </a:p>
          <a:p>
            <a:pPr lvl="1">
              <a:buFont typeface="Arial" panose="020B0604020202020204" pitchFamily="34" charset="0"/>
              <a:buChar char="•"/>
            </a:pPr>
            <a:r>
              <a:rPr lang="en-US" sz="2400" kern="1200" dirty="0">
                <a:solidFill>
                  <a:schemeClr val="tx1"/>
                </a:solidFill>
                <a:latin typeface="+mn-lt"/>
                <a:ea typeface="+mn-ea"/>
                <a:cs typeface="+mn-cs"/>
              </a:rPr>
              <a:t>Partner and/or Collaborator</a:t>
            </a:r>
          </a:p>
        </p:txBody>
      </p:sp>
      <p:sp>
        <p:nvSpPr>
          <p:cNvPr id="3" name="Slide Number Placeholder 2">
            <a:extLst>
              <a:ext uri="{FF2B5EF4-FFF2-40B4-BE49-F238E27FC236}">
                <a16:creationId xmlns:a16="http://schemas.microsoft.com/office/drawing/2014/main" id="{59045A74-AFB9-F24D-A001-DE650DDE3417}"/>
              </a:ext>
            </a:extLst>
          </p:cNvPr>
          <p:cNvSpPr>
            <a:spLocks noGrp="1"/>
          </p:cNvSpPr>
          <p:nvPr>
            <p:ph type="sldNum" sz="quarter" idx="4"/>
          </p:nvPr>
        </p:nvSpPr>
        <p:spPr>
          <a:xfrm>
            <a:off x="10571516" y="6033479"/>
            <a:ext cx="782283" cy="365125"/>
          </a:xfrm>
        </p:spPr>
        <p:txBody>
          <a:bodyPr vert="horz" lIns="91440" tIns="45720" rIns="91440" bIns="45720" rtlCol="0" anchor="ctr">
            <a:normAutofit/>
          </a:bodyPr>
          <a:lstStyle/>
          <a:p>
            <a:pPr algn="r">
              <a:spcAft>
                <a:spcPts val="600"/>
              </a:spcAft>
            </a:pPr>
            <a:fld id="{BBB69291-A384-1346-A27A-D0A1C91B6C32}" type="slidenum">
              <a:rPr lang="en-US" sz="1050" kern="1200">
                <a:solidFill>
                  <a:schemeClr val="tx1">
                    <a:alpha val="80000"/>
                  </a:schemeClr>
                </a:solidFill>
                <a:latin typeface="+mn-lt"/>
                <a:ea typeface="+mn-ea"/>
                <a:cs typeface="+mn-cs"/>
              </a:rPr>
              <a:pPr algn="r">
                <a:spcAft>
                  <a:spcPts val="600"/>
                </a:spcAft>
              </a:pPr>
              <a:t>7</a:t>
            </a:fld>
            <a:endParaRPr lang="en-US" sz="1050" kern="1200">
              <a:solidFill>
                <a:schemeClr val="tx1">
                  <a:alpha val="80000"/>
                </a:schemeClr>
              </a:solidFill>
              <a:latin typeface="+mn-lt"/>
              <a:ea typeface="+mn-ea"/>
              <a:cs typeface="+mn-cs"/>
            </a:endParaRPr>
          </a:p>
        </p:txBody>
      </p:sp>
    </p:spTree>
    <p:extLst>
      <p:ext uri="{BB962C8B-B14F-4D97-AF65-F5344CB8AC3E}">
        <p14:creationId xmlns:p14="http://schemas.microsoft.com/office/powerpoint/2010/main" val="665041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9BC9279-3CF7-C848-AE6E-208760615AFD}"/>
              </a:ext>
            </a:extLst>
          </p:cNvPr>
          <p:cNvSpPr>
            <a:spLocks noGrp="1"/>
          </p:cNvSpPr>
          <p:nvPr>
            <p:ph idx="1"/>
          </p:nvPr>
        </p:nvSpPr>
        <p:spPr>
          <a:xfrm>
            <a:off x="465666" y="2635722"/>
            <a:ext cx="7083878" cy="3203141"/>
          </a:xfrm>
        </p:spPr>
        <p:txBody>
          <a:bodyPr>
            <a:normAutofit/>
          </a:bodyPr>
          <a:lstStyle/>
          <a:p>
            <a:pPr marL="457063" lvl="1" indent="0">
              <a:buNone/>
            </a:pPr>
            <a:r>
              <a:rPr lang="en-US" b="1" dirty="0">
                <a:latin typeface="Arial" panose="020B0604020202020204" pitchFamily="34" charset="0"/>
                <a:cs typeface="Arial" panose="020B0604020202020204" pitchFamily="34" charset="0"/>
              </a:rPr>
              <a:t>CHILD</a:t>
            </a:r>
            <a:r>
              <a:rPr lang="en-US" dirty="0">
                <a:latin typeface="Arial" panose="020B0604020202020204" pitchFamily="34" charset="0"/>
                <a:cs typeface="Arial" panose="020B0604020202020204" pitchFamily="34" charset="0"/>
              </a:rPr>
              <a:t>-has a model for economic success. </a:t>
            </a:r>
          </a:p>
          <a:p>
            <a:pPr marL="457063" lvl="1" indent="0">
              <a:buNone/>
            </a:pPr>
            <a:endParaRPr lang="en-US" dirty="0">
              <a:latin typeface="Arial" panose="020B0604020202020204" pitchFamily="34" charset="0"/>
              <a:cs typeface="Arial" panose="020B0604020202020204" pitchFamily="34" charset="0"/>
            </a:endParaRPr>
          </a:p>
          <a:p>
            <a:pPr marL="457063" lvl="1" indent="0">
              <a:buNone/>
            </a:pPr>
            <a:r>
              <a:rPr lang="en-US" b="1" dirty="0">
                <a:latin typeface="Arial" panose="020B0604020202020204" pitchFamily="34" charset="0"/>
                <a:cs typeface="Arial" panose="020B0604020202020204" pitchFamily="34" charset="0"/>
              </a:rPr>
              <a:t>ADULT</a:t>
            </a:r>
            <a:r>
              <a:rPr lang="en-US" dirty="0">
                <a:latin typeface="Arial" panose="020B0604020202020204" pitchFamily="34" charset="0"/>
                <a:cs typeface="Arial" panose="020B0604020202020204" pitchFamily="34" charset="0"/>
              </a:rPr>
              <a:t>-is motivated to climb career ladder.</a:t>
            </a:r>
          </a:p>
          <a:p>
            <a:pPr marL="457063" lvl="1" indent="0">
              <a:buNone/>
            </a:pPr>
            <a:endParaRPr lang="en-US" dirty="0">
              <a:latin typeface="Arial" panose="020B0604020202020204" pitchFamily="34" charset="0"/>
              <a:cs typeface="Arial" panose="020B0604020202020204" pitchFamily="34" charset="0"/>
            </a:endParaRPr>
          </a:p>
          <a:p>
            <a:pPr marL="457063" lvl="1" indent="0">
              <a:buNone/>
            </a:pPr>
            <a:r>
              <a:rPr lang="en-US" b="1" dirty="0">
                <a:latin typeface="Arial" panose="020B0604020202020204" pitchFamily="34" charset="0"/>
                <a:cs typeface="Arial" panose="020B0604020202020204" pitchFamily="34" charset="0"/>
              </a:rPr>
              <a:t>FAMILY</a:t>
            </a:r>
            <a:r>
              <a:rPr lang="en-US" dirty="0">
                <a:latin typeface="Arial" panose="020B0604020202020204" pitchFamily="34" charset="0"/>
                <a:cs typeface="Arial" panose="020B0604020202020204" pitchFamily="34" charset="0"/>
              </a:rPr>
              <a:t>-is empowered and stable.</a:t>
            </a:r>
          </a:p>
          <a:p>
            <a:pPr marL="457063" lvl="1" indent="0">
              <a:buNone/>
            </a:pPr>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59045A74-AFB9-F24D-A001-DE650DDE3417}"/>
              </a:ext>
            </a:extLst>
          </p:cNvPr>
          <p:cNvSpPr>
            <a:spLocks noGrp="1"/>
          </p:cNvSpPr>
          <p:nvPr>
            <p:ph type="sldNum" sz="quarter" idx="4"/>
          </p:nvPr>
        </p:nvSpPr>
        <p:spPr>
          <a:xfrm>
            <a:off x="465666" y="6356350"/>
            <a:ext cx="2743200" cy="365125"/>
          </a:xfrm>
        </p:spPr>
        <p:txBody>
          <a:bodyPr/>
          <a:lstStyle/>
          <a:p>
            <a:fld id="{BBB69291-A384-1346-A27A-D0A1C91B6C32}" type="slidenum">
              <a:rPr lang="en-US" smtClean="0"/>
              <a:pPr/>
              <a:t>8</a:t>
            </a:fld>
            <a:endParaRPr lang="en-US"/>
          </a:p>
        </p:txBody>
      </p:sp>
      <p:sp>
        <p:nvSpPr>
          <p:cNvPr id="4" name="Title 3">
            <a:extLst>
              <a:ext uri="{FF2B5EF4-FFF2-40B4-BE49-F238E27FC236}">
                <a16:creationId xmlns:a16="http://schemas.microsoft.com/office/drawing/2014/main" id="{F5B2363F-F0BD-CB45-B617-1BB0B96998FF}"/>
              </a:ext>
            </a:extLst>
          </p:cNvPr>
          <p:cNvSpPr>
            <a:spLocks noGrp="1"/>
          </p:cNvSpPr>
          <p:nvPr>
            <p:ph type="title"/>
          </p:nvPr>
        </p:nvSpPr>
        <p:spPr>
          <a:xfrm>
            <a:off x="2755900" y="493135"/>
            <a:ext cx="8915400" cy="1151075"/>
          </a:xfrm>
        </p:spPr>
        <p:txBody>
          <a:bodyPr>
            <a:normAutofit fontScale="90000"/>
          </a:bodyPr>
          <a:lstStyle/>
          <a:p>
            <a:r>
              <a:rPr lang="en-US" dirty="0">
                <a:solidFill>
                  <a:schemeClr val="tx1"/>
                </a:solidFill>
                <a:latin typeface="Arial" panose="020B0604020202020204" pitchFamily="34" charset="0"/>
                <a:cs typeface="Arial" panose="020B0604020202020204" pitchFamily="34" charset="0"/>
              </a:rPr>
              <a:t>Workforce Development and Economic Assets Outcomes</a:t>
            </a:r>
          </a:p>
        </p:txBody>
      </p:sp>
      <p:pic>
        <p:nvPicPr>
          <p:cNvPr id="7" name="Picture 2" descr="Image result for 2gen">
            <a:extLst>
              <a:ext uri="{FF2B5EF4-FFF2-40B4-BE49-F238E27FC236}">
                <a16:creationId xmlns:a16="http://schemas.microsoft.com/office/drawing/2014/main" id="{81BBC11F-12EB-4E1F-8FF5-B4454C1E5F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39" r="16837" b="1"/>
          <a:stretch/>
        </p:blipFill>
        <p:spPr bwMode="auto">
          <a:xfrm>
            <a:off x="8007813" y="1902652"/>
            <a:ext cx="3718521" cy="379856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855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9BC9279-3CF7-C848-AE6E-208760615AFD}"/>
              </a:ext>
            </a:extLst>
          </p:cNvPr>
          <p:cNvSpPr>
            <a:spLocks noGrp="1"/>
          </p:cNvSpPr>
          <p:nvPr>
            <p:ph idx="1"/>
          </p:nvPr>
        </p:nvSpPr>
        <p:spPr>
          <a:xfrm>
            <a:off x="297713" y="1902652"/>
            <a:ext cx="7710100" cy="3664134"/>
          </a:xfrm>
        </p:spPr>
        <p:txBody>
          <a:bodyPr>
            <a:normAutofit/>
          </a:bodyPr>
          <a:lstStyle/>
          <a:p>
            <a:pPr marL="457063" lvl="1" indent="0">
              <a:buNone/>
            </a:pPr>
            <a:endParaRPr lang="en-US" sz="3200" dirty="0">
              <a:latin typeface="Arial" panose="020B0604020202020204" pitchFamily="34" charset="0"/>
              <a:cs typeface="Arial" panose="020B0604020202020204" pitchFamily="34" charset="0"/>
            </a:endParaRPr>
          </a:p>
          <a:p>
            <a:pPr marL="457063" lvl="1" indent="0">
              <a:buNone/>
            </a:pPr>
            <a:r>
              <a:rPr lang="en-US" sz="3200" dirty="0">
                <a:latin typeface="Arial" panose="020B0604020202020204" pitchFamily="34" charset="0"/>
                <a:cs typeface="Arial" panose="020B0604020202020204" pitchFamily="34" charset="0"/>
              </a:rPr>
              <a:t>Toxic stress </a:t>
            </a:r>
          </a:p>
          <a:p>
            <a:pPr marL="457063" lvl="1" indent="0">
              <a:buNone/>
            </a:pPr>
            <a:r>
              <a:rPr lang="en-US" sz="3200" dirty="0">
                <a:latin typeface="Arial" panose="020B0604020202020204" pitchFamily="34" charset="0"/>
                <a:cs typeface="Arial" panose="020B0604020202020204" pitchFamily="34" charset="0"/>
              </a:rPr>
              <a:t>Lack of social capital</a:t>
            </a:r>
          </a:p>
          <a:p>
            <a:pPr marL="457063" lvl="1" indent="0">
              <a:buNone/>
            </a:pPr>
            <a:r>
              <a:rPr lang="en-US" sz="3200" dirty="0">
                <a:latin typeface="Arial" panose="020B0604020202020204" pitchFamily="34" charset="0"/>
                <a:cs typeface="Arial" panose="020B0604020202020204" pitchFamily="34" charset="0"/>
              </a:rPr>
              <a:t>Lack of supplemental resources </a:t>
            </a:r>
          </a:p>
          <a:p>
            <a:pPr marL="457063" lvl="1" indent="0">
              <a:buNone/>
            </a:pPr>
            <a:r>
              <a:rPr lang="en-US" sz="3200" dirty="0">
                <a:latin typeface="Arial" panose="020B0604020202020204" pitchFamily="34" charset="0"/>
                <a:cs typeface="Arial" panose="020B0604020202020204" pitchFamily="34" charset="0"/>
              </a:rPr>
              <a:t>Access to childcare </a:t>
            </a:r>
          </a:p>
        </p:txBody>
      </p:sp>
      <p:sp>
        <p:nvSpPr>
          <p:cNvPr id="3" name="Slide Number Placeholder 2">
            <a:extLst>
              <a:ext uri="{FF2B5EF4-FFF2-40B4-BE49-F238E27FC236}">
                <a16:creationId xmlns:a16="http://schemas.microsoft.com/office/drawing/2014/main" id="{59045A74-AFB9-F24D-A001-DE650DDE3417}"/>
              </a:ext>
            </a:extLst>
          </p:cNvPr>
          <p:cNvSpPr>
            <a:spLocks noGrp="1"/>
          </p:cNvSpPr>
          <p:nvPr>
            <p:ph type="sldNum" sz="quarter" idx="4"/>
          </p:nvPr>
        </p:nvSpPr>
        <p:spPr>
          <a:xfrm>
            <a:off x="465666"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69291-A384-1346-A27A-D0A1C91B6C32}"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5B2363F-F0BD-CB45-B617-1BB0B96998FF}"/>
              </a:ext>
            </a:extLst>
          </p:cNvPr>
          <p:cNvSpPr>
            <a:spLocks noGrp="1"/>
          </p:cNvSpPr>
          <p:nvPr>
            <p:ph type="title"/>
          </p:nvPr>
        </p:nvSpPr>
        <p:spPr>
          <a:xfrm>
            <a:off x="2755900" y="493135"/>
            <a:ext cx="8915400" cy="1151075"/>
          </a:xfrm>
        </p:spPr>
        <p:txBody>
          <a:bodyPr>
            <a:normAutofit fontScale="90000"/>
          </a:bodyPr>
          <a:lstStyle/>
          <a:p>
            <a:r>
              <a:rPr lang="en-US" dirty="0">
                <a:solidFill>
                  <a:schemeClr val="tx1"/>
                </a:solidFill>
                <a:latin typeface="Arial" panose="020B0604020202020204" pitchFamily="34" charset="0"/>
                <a:cs typeface="Arial" panose="020B0604020202020204" pitchFamily="34" charset="0"/>
              </a:rPr>
              <a:t>Barriers to Finding/Maintaining employment </a:t>
            </a:r>
          </a:p>
        </p:txBody>
      </p:sp>
      <p:pic>
        <p:nvPicPr>
          <p:cNvPr id="7" name="Picture 2" descr="Image result for 2gen">
            <a:extLst>
              <a:ext uri="{FF2B5EF4-FFF2-40B4-BE49-F238E27FC236}">
                <a16:creationId xmlns:a16="http://schemas.microsoft.com/office/drawing/2014/main" id="{81BBC11F-12EB-4E1F-8FF5-B4454C1E5F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39" r="16837" b="1"/>
          <a:stretch/>
        </p:blipFill>
        <p:spPr bwMode="auto">
          <a:xfrm>
            <a:off x="8007813" y="1902652"/>
            <a:ext cx="3718521" cy="379856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4127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8.12.12"/>
  <p:tag name="AS_TITLE" val="Aspose.Slides for .NET 4.0"/>
  <p:tag name="AS_VERSION" val="18.12"/>
</p:tagLst>
</file>

<file path=ppt/theme/theme1.xml><?xml version="1.0" encoding="utf-8"?>
<a:theme xmlns:a="http://schemas.openxmlformats.org/drawingml/2006/main" name="Office Theme">
  <a:themeElements>
    <a:clrScheme name="Custom 130">
      <a:dk1>
        <a:srgbClr val="000000"/>
      </a:dk1>
      <a:lt1>
        <a:srgbClr val="FFFFFF"/>
      </a:lt1>
      <a:dk2>
        <a:srgbClr val="929498"/>
      </a:dk2>
      <a:lt2>
        <a:srgbClr val="E7E6E6"/>
      </a:lt2>
      <a:accent1>
        <a:srgbClr val="004E95"/>
      </a:accent1>
      <a:accent2>
        <a:srgbClr val="649BD3"/>
      </a:accent2>
      <a:accent3>
        <a:srgbClr val="EE4638"/>
      </a:accent3>
      <a:accent4>
        <a:srgbClr val="FBB43E"/>
      </a:accent4>
      <a:accent5>
        <a:srgbClr val="515151"/>
      </a:accent5>
      <a:accent6>
        <a:srgbClr val="EA7200"/>
      </a:accent6>
      <a:hlink>
        <a:srgbClr val="004E95"/>
      </a:hlink>
      <a:folHlink>
        <a:srgbClr val="EE4638"/>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30">
      <a:dk1>
        <a:srgbClr val="000000"/>
      </a:dk1>
      <a:lt1>
        <a:srgbClr val="FFFFFF"/>
      </a:lt1>
      <a:dk2>
        <a:srgbClr val="929498"/>
      </a:dk2>
      <a:lt2>
        <a:srgbClr val="E7E6E6"/>
      </a:lt2>
      <a:accent1>
        <a:srgbClr val="004E95"/>
      </a:accent1>
      <a:accent2>
        <a:srgbClr val="649BD3"/>
      </a:accent2>
      <a:accent3>
        <a:srgbClr val="EE4638"/>
      </a:accent3>
      <a:accent4>
        <a:srgbClr val="FBB43E"/>
      </a:accent4>
      <a:accent5>
        <a:srgbClr val="515151"/>
      </a:accent5>
      <a:accent6>
        <a:srgbClr val="EA7200"/>
      </a:accent6>
      <a:hlink>
        <a:srgbClr val="004E95"/>
      </a:hlink>
      <a:folHlink>
        <a:srgbClr val="EE463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9A5B4485F9BD469892DC9CA2710A58" ma:contentTypeVersion="12" ma:contentTypeDescription="Create a new document." ma:contentTypeScope="" ma:versionID="61931e7a0fc6dc17ebbe2d32d791e6f5">
  <xsd:schema xmlns:xsd="http://www.w3.org/2001/XMLSchema" xmlns:xs="http://www.w3.org/2001/XMLSchema" xmlns:p="http://schemas.microsoft.com/office/2006/metadata/properties" xmlns:ns2="c9037e03-d905-4a8e-a47e-737bc03f3cb0" xmlns:ns3="4fb447a3-741a-4903-8414-3e532362189d" targetNamespace="http://schemas.microsoft.com/office/2006/metadata/properties" ma:root="true" ma:fieldsID="cdf8c9f17ec59c1bb991b6b61dad6f2b" ns2:_="" ns3:_="">
    <xsd:import namespace="c9037e03-d905-4a8e-a47e-737bc03f3cb0"/>
    <xsd:import namespace="4fb447a3-741a-4903-8414-3e53236218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37e03-d905-4a8e-a47e-737bc03f3c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b447a3-741a-4903-8414-3e532362189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44A7F7-1DB5-49A3-BAE1-EF55E70E9776}">
  <ds:schemaRefs>
    <ds:schemaRef ds:uri="http://schemas.microsoft.com/sharepoint/v3/contenttype/forms"/>
  </ds:schemaRefs>
</ds:datastoreItem>
</file>

<file path=customXml/itemProps2.xml><?xml version="1.0" encoding="utf-8"?>
<ds:datastoreItem xmlns:ds="http://schemas.openxmlformats.org/officeDocument/2006/customXml" ds:itemID="{5CD46551-AEE7-410D-8609-6B07E939E133}">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fb447a3-741a-4903-8414-3e532362189d"/>
    <ds:schemaRef ds:uri="http://schemas.microsoft.com/office/2006/documentManagement/types"/>
    <ds:schemaRef ds:uri="c9037e03-d905-4a8e-a47e-737bc03f3cb0"/>
    <ds:schemaRef ds:uri="http://www.w3.org/XML/1998/namespace"/>
    <ds:schemaRef ds:uri="http://purl.org/dc/dcmitype/"/>
  </ds:schemaRefs>
</ds:datastoreItem>
</file>

<file path=customXml/itemProps3.xml><?xml version="1.0" encoding="utf-8"?>
<ds:datastoreItem xmlns:ds="http://schemas.openxmlformats.org/officeDocument/2006/customXml" ds:itemID="{611C5A69-1F70-4EF2-BA43-D2A7F41247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37e03-d905-4a8e-a47e-737bc03f3cb0"/>
    <ds:schemaRef ds:uri="4fb447a3-741a-4903-8414-3e53236218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2217</Words>
  <Application>Microsoft Office PowerPoint</Application>
  <PresentationFormat>Widescreen</PresentationFormat>
  <Paragraphs>126</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Office Theme</vt:lpstr>
      <vt:lpstr>1_Office Theme</vt:lpstr>
      <vt:lpstr>PowerPoint Presentation</vt:lpstr>
      <vt:lpstr>What is 2Gen?</vt:lpstr>
      <vt:lpstr>2Gen Continuum</vt:lpstr>
      <vt:lpstr>Five Guiding Principles of 2Gen</vt:lpstr>
      <vt:lpstr>Brief Overview: Center for Working Families </vt:lpstr>
      <vt:lpstr>Required Roles</vt:lpstr>
      <vt:lpstr>What is your role? </vt:lpstr>
      <vt:lpstr>Workforce Development and Economic Assets Outcomes</vt:lpstr>
      <vt:lpstr>Barriers to Finding/Maintaining employment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2019-04-26T17:57:49Z</dcterms:created>
  <dcterms:modified xsi:type="dcterms:W3CDTF">2020-01-23T18:25:21Z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NKTEK-FILE-ID">
    <vt:lpwstr>0179-E42F-5DDD-3EE2</vt:lpwstr>
  </property>
  <property fmtid="{D5CDD505-2E9C-101B-9397-08002B2CF9AE}" pid="3" name="ContentTypeId">
    <vt:lpwstr>0x010100E69A5B4485F9BD469892DC9CA2710A58</vt:lpwstr>
  </property>
  <property fmtid="{D5CDD505-2E9C-101B-9397-08002B2CF9AE}" pid="4" name="Order">
    <vt:r8>100</vt:r8>
  </property>
</Properties>
</file>